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7"/>
  </p:notesMasterIdLst>
  <p:sldIdLst>
    <p:sldId id="275" r:id="rId2"/>
    <p:sldId id="332" r:id="rId3"/>
    <p:sldId id="486" r:id="rId4"/>
    <p:sldId id="487" r:id="rId5"/>
    <p:sldId id="488" r:id="rId6"/>
    <p:sldId id="489" r:id="rId7"/>
    <p:sldId id="490" r:id="rId8"/>
    <p:sldId id="491" r:id="rId9"/>
    <p:sldId id="492" r:id="rId10"/>
    <p:sldId id="493" r:id="rId11"/>
    <p:sldId id="495" r:id="rId12"/>
    <p:sldId id="494" r:id="rId13"/>
    <p:sldId id="458" r:id="rId14"/>
    <p:sldId id="459" r:id="rId15"/>
    <p:sldId id="460" r:id="rId16"/>
    <p:sldId id="461" r:id="rId17"/>
    <p:sldId id="465" r:id="rId18"/>
    <p:sldId id="466" r:id="rId19"/>
    <p:sldId id="480" r:id="rId20"/>
    <p:sldId id="481" r:id="rId21"/>
    <p:sldId id="482" r:id="rId22"/>
    <p:sldId id="483" r:id="rId23"/>
    <p:sldId id="484" r:id="rId24"/>
    <p:sldId id="485" r:id="rId25"/>
    <p:sldId id="479"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5">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5955"/>
    <a:srgbClr val="A80000"/>
    <a:srgbClr val="99CC00"/>
    <a:srgbClr val="66FF33"/>
    <a:srgbClr val="1F3A59"/>
    <a:srgbClr val="052547"/>
    <a:srgbClr val="50667E"/>
    <a:srgbClr val="003399"/>
    <a:srgbClr val="FEFFFE"/>
    <a:srgbClr val="E83E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5"/>
    <p:restoredTop sz="94722"/>
  </p:normalViewPr>
  <p:slideViewPr>
    <p:cSldViewPr snapToGrid="0" snapToObjects="1">
      <p:cViewPr varScale="1">
        <p:scale>
          <a:sx n="82" d="100"/>
          <a:sy n="82" d="100"/>
        </p:scale>
        <p:origin x="130" y="43"/>
      </p:cViewPr>
      <p:guideLst>
        <p:guide orient="horz" pos="3675"/>
        <p:guide pos="3840"/>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613D5-12FD-CF49-B1D2-0AEEB0E1F1F3}" type="datetimeFigureOut">
              <a:rPr kumimoji="1" lang="zh-CN" altLang="en-US" smtClean="0"/>
              <a:t>2021/12/31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D238A-32CE-EE40-BB24-BC138C77AEDC}" type="slidenum">
              <a:rPr kumimoji="1" lang="zh-CN" altLang="en-US" smtClean="0"/>
              <a:t>‹#›</a:t>
            </a:fld>
            <a:endParaRPr kumimoji="1" lang="zh-CN" altLang="en-US"/>
          </a:p>
        </p:txBody>
      </p:sp>
    </p:spTree>
    <p:extLst>
      <p:ext uri="{BB962C8B-B14F-4D97-AF65-F5344CB8AC3E}">
        <p14:creationId xmlns:p14="http://schemas.microsoft.com/office/powerpoint/2010/main" val="927206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p:spPr>
      </p:sp>
      <p:sp>
        <p:nvSpPr>
          <p:cNvPr id="286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charset="-122"/>
            </a:endParaRPr>
          </a:p>
        </p:txBody>
      </p:sp>
      <p:sp>
        <p:nvSpPr>
          <p:cNvPr id="28676" name="灯片编号占位符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fld id="{E92B9F56-4B80-4C4C-94A6-45E4B2DC335A}" type="slidenum">
              <a:rPr kumimoji="1" lang="zh-CN" altLang="en-US" sz="1200">
                <a:latin typeface="Times New Roman" pitchFamily="18" charset="0"/>
              </a:rPr>
              <a:pPr algn="r" eaLnBrk="1" hangingPunct="1"/>
              <a:t>16</a:t>
            </a:fld>
            <a:endParaRPr kumimoji="1" lang="en-US" altLang="zh-CN" sz="120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14" name="文本占位符 50">
            <a:extLst>
              <a:ext uri="{FF2B5EF4-FFF2-40B4-BE49-F238E27FC236}">
                <a16:creationId xmlns:a16="http://schemas.microsoft.com/office/drawing/2014/main" id="{FFC82988-AC98-244F-B75B-A5D96F873D81}"/>
              </a:ext>
            </a:extLst>
          </p:cNvPr>
          <p:cNvSpPr>
            <a:spLocks noGrp="1"/>
          </p:cNvSpPr>
          <p:nvPr>
            <p:ph type="body" sz="quarter" idx="10" hasCustomPrompt="1"/>
          </p:nvPr>
        </p:nvSpPr>
        <p:spPr>
          <a:xfrm>
            <a:off x="1253502" y="1429680"/>
            <a:ext cx="6689770" cy="1319974"/>
          </a:xfrm>
        </p:spPr>
        <p:txBody>
          <a:bodyPr>
            <a:normAutofit/>
          </a:bodyPr>
          <a:lstStyle>
            <a:lvl1pPr marL="0" indent="0">
              <a:lnSpc>
                <a:spcPct val="100000"/>
              </a:lnSpc>
              <a:buNone/>
              <a:defRPr sz="3200" b="0" spc="300">
                <a:solidFill>
                  <a:schemeClr val="tx1"/>
                </a:solidFill>
                <a:latin typeface="微软雅黑" panose="020B0503020204020204" pitchFamily="34" charset="-122"/>
                <a:ea typeface="微软雅黑" panose="020B0503020204020204" pitchFamily="34" charset="-122"/>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kumimoji="1" lang="zh-CN" altLang="en-US" dirty="0"/>
              <a:t>北邮</a:t>
            </a:r>
            <a:r>
              <a:rPr kumimoji="1" lang="en-US" altLang="zh-CN" dirty="0"/>
              <a:t>&amp;</a:t>
            </a:r>
            <a:r>
              <a:rPr kumimoji="1" lang="zh-CN" altLang="en-US" dirty="0"/>
              <a:t>华为</a:t>
            </a:r>
            <a:endParaRPr kumimoji="1" lang="en-US" altLang="zh-CN" dirty="0"/>
          </a:p>
          <a:p>
            <a:pPr lvl="0"/>
            <a:r>
              <a:rPr kumimoji="1" lang="zh-CN" altLang="en-US" dirty="0"/>
              <a:t>第一期</a:t>
            </a:r>
            <a:r>
              <a:rPr kumimoji="1" lang="en-US" altLang="zh-CN" dirty="0"/>
              <a:t>XXXX</a:t>
            </a:r>
            <a:r>
              <a:rPr kumimoji="1" lang="zh-CN" altLang="en-US" dirty="0"/>
              <a:t>汇报</a:t>
            </a:r>
          </a:p>
        </p:txBody>
      </p:sp>
      <p:sp>
        <p:nvSpPr>
          <p:cNvPr id="15" name="Text Placeholder 7">
            <a:extLst>
              <a:ext uri="{FF2B5EF4-FFF2-40B4-BE49-F238E27FC236}">
                <a16:creationId xmlns:a16="http://schemas.microsoft.com/office/drawing/2014/main" id="{7F3DB8AC-5DE9-5548-8697-C9055F7FFCCB}"/>
              </a:ext>
            </a:extLst>
          </p:cNvPr>
          <p:cNvSpPr>
            <a:spLocks noGrp="1"/>
          </p:cNvSpPr>
          <p:nvPr>
            <p:ph type="body" sz="quarter" idx="11" hasCustomPrompt="1"/>
          </p:nvPr>
        </p:nvSpPr>
        <p:spPr>
          <a:xfrm>
            <a:off x="1336076" y="3669931"/>
            <a:ext cx="6535842" cy="1480457"/>
          </a:xfrm>
        </p:spPr>
        <p:txBody>
          <a:bodyPr lIns="0" tIns="0" rIns="0" bIns="0">
            <a:normAutofit/>
          </a:bodyPr>
          <a:lstStyle>
            <a:lvl1pPr marL="0" indent="0">
              <a:buNone/>
              <a:defRPr sz="1800"/>
            </a:lvl1pPr>
          </a:lstStyle>
          <a:p>
            <a:r>
              <a:rPr lang="zh-CN" altLang="en-US" dirty="0"/>
              <a:t>汇报人：</a:t>
            </a:r>
            <a:endParaRPr lang="en-US" altLang="zh-CN" dirty="0"/>
          </a:p>
          <a:p>
            <a:r>
              <a:rPr lang="zh-CN" altLang="en-US" dirty="0"/>
              <a:t>日期：</a:t>
            </a:r>
            <a:endParaRPr lang="en-US" dirty="0"/>
          </a:p>
        </p:txBody>
      </p:sp>
      <p:pic>
        <p:nvPicPr>
          <p:cNvPr id="17" name="图片 16">
            <a:extLst>
              <a:ext uri="{FF2B5EF4-FFF2-40B4-BE49-F238E27FC236}">
                <a16:creationId xmlns:a16="http://schemas.microsoft.com/office/drawing/2014/main" id="{2B936AF8-BF51-BC42-9F24-E90F4C464672}"/>
              </a:ext>
            </a:extLst>
          </p:cNvPr>
          <p:cNvPicPr>
            <a:picLocks noChangeAspect="1"/>
          </p:cNvPicPr>
          <p:nvPr userDrawn="1"/>
        </p:nvPicPr>
        <p:blipFill>
          <a:blip r:embed="rId4"/>
          <a:stretch>
            <a:fillRect/>
          </a:stretch>
        </p:blipFill>
        <p:spPr>
          <a:xfrm>
            <a:off x="10068075" y="6336530"/>
            <a:ext cx="1930165" cy="521470"/>
          </a:xfrm>
          <a:prstGeom prst="rect">
            <a:avLst/>
          </a:prstGeom>
        </p:spPr>
      </p:pic>
    </p:spTree>
    <p:extLst>
      <p:ext uri="{BB962C8B-B14F-4D97-AF65-F5344CB8AC3E}">
        <p14:creationId xmlns:p14="http://schemas.microsoft.com/office/powerpoint/2010/main" val="833920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多图">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306074C6-4750-2A45-BDFC-3267D3D3A8CA}"/>
              </a:ext>
            </a:extLst>
          </p:cNvPr>
          <p:cNvSpPr>
            <a:spLocks noGrp="1"/>
          </p:cNvSpPr>
          <p:nvPr>
            <p:ph type="pic" sz="quarter" idx="13"/>
          </p:nvPr>
        </p:nvSpPr>
        <p:spPr>
          <a:xfrm>
            <a:off x="819726"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a:extLst>
              <a:ext uri="{FF2B5EF4-FFF2-40B4-BE49-F238E27FC236}">
                <a16:creationId xmlns:a16="http://schemas.microsoft.com/office/drawing/2014/main" id="{80FF6875-5F27-1340-A372-33D49F00CE38}"/>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2021/12/31</a:t>
            </a:fld>
            <a:endParaRPr kumimoji="1" lang="zh-CN" altLang="en-US" dirty="0"/>
          </a:p>
        </p:txBody>
      </p:sp>
      <p:sp>
        <p:nvSpPr>
          <p:cNvPr id="10" name="灯片编号占位符 5">
            <a:extLst>
              <a:ext uri="{FF2B5EF4-FFF2-40B4-BE49-F238E27FC236}">
                <a16:creationId xmlns:a16="http://schemas.microsoft.com/office/drawing/2014/main" id="{24E84E0D-5612-214D-886A-62D43897598B}"/>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11" name="文本框 10">
            <a:extLst>
              <a:ext uri="{FF2B5EF4-FFF2-40B4-BE49-F238E27FC236}">
                <a16:creationId xmlns:a16="http://schemas.microsoft.com/office/drawing/2014/main" id="{7DC064A3-6657-0944-B443-057FCD6D57E0}"/>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a:extLst>
              <a:ext uri="{FF2B5EF4-FFF2-40B4-BE49-F238E27FC236}">
                <a16:creationId xmlns:a16="http://schemas.microsoft.com/office/drawing/2014/main" id="{325162FA-9A0C-3445-96B9-4DBF5730A6D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D499C294-CD26-594F-A3D0-126EF0E525B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C6F931A6-20BA-DC40-A816-3E95F94C06C1}"/>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B85CA4F8-C121-B547-A174-3896CA22215B}"/>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1D9543E2-871A-BC49-ACEB-698200F6688C}"/>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id="{C8C953AE-B047-874E-9EE3-0DFF8B581CBD}"/>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8" name="文本占位符 17">
            <a:extLst>
              <a:ext uri="{FF2B5EF4-FFF2-40B4-BE49-F238E27FC236}">
                <a16:creationId xmlns:a16="http://schemas.microsoft.com/office/drawing/2014/main" id="{B70B654A-9B91-D740-AE29-444A7CD6F721}"/>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5" name="图片占位符 7">
            <a:extLst>
              <a:ext uri="{FF2B5EF4-FFF2-40B4-BE49-F238E27FC236}">
                <a16:creationId xmlns:a16="http://schemas.microsoft.com/office/drawing/2014/main" id="{CB3D16A1-8EF3-044A-89D1-C318034D0C96}"/>
              </a:ext>
            </a:extLst>
          </p:cNvPr>
          <p:cNvSpPr>
            <a:spLocks noGrp="1"/>
          </p:cNvSpPr>
          <p:nvPr>
            <p:ph type="pic" sz="quarter" idx="17"/>
          </p:nvPr>
        </p:nvSpPr>
        <p:spPr>
          <a:xfrm>
            <a:off x="3568313"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图片占位符 7">
            <a:extLst>
              <a:ext uri="{FF2B5EF4-FFF2-40B4-BE49-F238E27FC236}">
                <a16:creationId xmlns:a16="http://schemas.microsoft.com/office/drawing/2014/main" id="{785AD733-7C05-4F40-B053-1EFB422E5299}"/>
              </a:ext>
            </a:extLst>
          </p:cNvPr>
          <p:cNvSpPr>
            <a:spLocks noGrp="1"/>
          </p:cNvSpPr>
          <p:nvPr>
            <p:ph type="pic" sz="quarter" idx="18"/>
          </p:nvPr>
        </p:nvSpPr>
        <p:spPr>
          <a:xfrm>
            <a:off x="6316900"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7" name="图片占位符 7">
            <a:extLst>
              <a:ext uri="{FF2B5EF4-FFF2-40B4-BE49-F238E27FC236}">
                <a16:creationId xmlns:a16="http://schemas.microsoft.com/office/drawing/2014/main" id="{DA9B1037-6CDD-254E-A61E-72CDF42EA0F4}"/>
              </a:ext>
            </a:extLst>
          </p:cNvPr>
          <p:cNvSpPr>
            <a:spLocks noGrp="1"/>
          </p:cNvSpPr>
          <p:nvPr>
            <p:ph type="pic" sz="quarter" idx="19"/>
          </p:nvPr>
        </p:nvSpPr>
        <p:spPr>
          <a:xfrm>
            <a:off x="9065486"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3" name="文本占位符 2">
            <a:extLst>
              <a:ext uri="{FF2B5EF4-FFF2-40B4-BE49-F238E27FC236}">
                <a16:creationId xmlns:a16="http://schemas.microsoft.com/office/drawing/2014/main" id="{C8A9BD5F-B4B5-F044-BF29-48C68F93FEA7}"/>
              </a:ext>
            </a:extLst>
          </p:cNvPr>
          <p:cNvSpPr>
            <a:spLocks noGrp="1"/>
          </p:cNvSpPr>
          <p:nvPr>
            <p:ph type="body" sz="quarter" idx="20" hasCustomPrompt="1"/>
          </p:nvPr>
        </p:nvSpPr>
        <p:spPr>
          <a:xfrm>
            <a:off x="819726"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8" name="文本占位符 2">
            <a:extLst>
              <a:ext uri="{FF2B5EF4-FFF2-40B4-BE49-F238E27FC236}">
                <a16:creationId xmlns:a16="http://schemas.microsoft.com/office/drawing/2014/main" id="{02A17045-A2BC-994D-96C1-C03807A3FD29}"/>
              </a:ext>
            </a:extLst>
          </p:cNvPr>
          <p:cNvSpPr>
            <a:spLocks noGrp="1"/>
          </p:cNvSpPr>
          <p:nvPr>
            <p:ph type="body" sz="quarter" idx="21" hasCustomPrompt="1"/>
          </p:nvPr>
        </p:nvSpPr>
        <p:spPr>
          <a:xfrm>
            <a:off x="3568313" y="1420611"/>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9" name="文本占位符 2">
            <a:extLst>
              <a:ext uri="{FF2B5EF4-FFF2-40B4-BE49-F238E27FC236}">
                <a16:creationId xmlns:a16="http://schemas.microsoft.com/office/drawing/2014/main" id="{A25E0834-E8EE-8848-A2A6-823A14A15E95}"/>
              </a:ext>
            </a:extLst>
          </p:cNvPr>
          <p:cNvSpPr>
            <a:spLocks noGrp="1"/>
          </p:cNvSpPr>
          <p:nvPr>
            <p:ph type="body" sz="quarter" idx="22" hasCustomPrompt="1"/>
          </p:nvPr>
        </p:nvSpPr>
        <p:spPr>
          <a:xfrm>
            <a:off x="6316900"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30" name="文本占位符 2">
            <a:extLst>
              <a:ext uri="{FF2B5EF4-FFF2-40B4-BE49-F238E27FC236}">
                <a16:creationId xmlns:a16="http://schemas.microsoft.com/office/drawing/2014/main" id="{64A1B8E1-0B58-B843-B23D-0871477A3F7E}"/>
              </a:ext>
            </a:extLst>
          </p:cNvPr>
          <p:cNvSpPr>
            <a:spLocks noGrp="1"/>
          </p:cNvSpPr>
          <p:nvPr>
            <p:ph type="body" sz="quarter" idx="23" hasCustomPrompt="1"/>
          </p:nvPr>
        </p:nvSpPr>
        <p:spPr>
          <a:xfrm>
            <a:off x="9065486" y="1420610"/>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Tree>
    <p:extLst>
      <p:ext uri="{BB962C8B-B14F-4D97-AF65-F5344CB8AC3E}">
        <p14:creationId xmlns:p14="http://schemas.microsoft.com/office/powerpoint/2010/main" val="611201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图片-2">
    <p:spTree>
      <p:nvGrpSpPr>
        <p:cNvPr id="1" name=""/>
        <p:cNvGrpSpPr/>
        <p:nvPr/>
      </p:nvGrpSpPr>
      <p:grpSpPr>
        <a:xfrm>
          <a:off x="0" y="0"/>
          <a:ext cx="0" cy="0"/>
          <a:chOff x="0" y="0"/>
          <a:chExt cx="0" cy="0"/>
        </a:xfrm>
      </p:grpSpPr>
      <p:sp>
        <p:nvSpPr>
          <p:cNvPr id="22" name="内容占位符 2">
            <a:extLst>
              <a:ext uri="{FF2B5EF4-FFF2-40B4-BE49-F238E27FC236}">
                <a16:creationId xmlns:a16="http://schemas.microsoft.com/office/drawing/2014/main" id="{FF7BABF4-43D8-2F4F-A4ED-C7E5587EE453}"/>
              </a:ext>
            </a:extLst>
          </p:cNvPr>
          <p:cNvSpPr>
            <a:spLocks noGrp="1"/>
          </p:cNvSpPr>
          <p:nvPr>
            <p:ph idx="1"/>
          </p:nvPr>
        </p:nvSpPr>
        <p:spPr>
          <a:xfrm>
            <a:off x="819729" y="4845275"/>
            <a:ext cx="10552543" cy="1331687"/>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a:extLst>
              <a:ext uri="{FF2B5EF4-FFF2-40B4-BE49-F238E27FC236}">
                <a16:creationId xmlns:a16="http://schemas.microsoft.com/office/drawing/2014/main" id="{A1CB9C66-E9C6-734F-82DE-A1EFCFFF292E}"/>
              </a:ext>
            </a:extLst>
          </p:cNvPr>
          <p:cNvSpPr>
            <a:spLocks noGrp="1"/>
          </p:cNvSpPr>
          <p:nvPr>
            <p:ph type="pic" sz="quarter" idx="13"/>
          </p:nvPr>
        </p:nvSpPr>
        <p:spPr>
          <a:xfrm>
            <a:off x="819730" y="1307912"/>
            <a:ext cx="3301199"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a:extLst>
              <a:ext uri="{FF2B5EF4-FFF2-40B4-BE49-F238E27FC236}">
                <a16:creationId xmlns:a16="http://schemas.microsoft.com/office/drawing/2014/main"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2021/12/31</a:t>
            </a:fld>
            <a:endParaRPr kumimoji="1" lang="zh-CN" altLang="en-US" dirty="0"/>
          </a:p>
        </p:txBody>
      </p:sp>
      <p:sp>
        <p:nvSpPr>
          <p:cNvPr id="27" name="灯片编号占位符 5">
            <a:extLst>
              <a:ext uri="{FF2B5EF4-FFF2-40B4-BE49-F238E27FC236}">
                <a16:creationId xmlns:a16="http://schemas.microsoft.com/office/drawing/2014/main"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4" name="图片占位符 7">
            <a:extLst>
              <a:ext uri="{FF2B5EF4-FFF2-40B4-BE49-F238E27FC236}">
                <a16:creationId xmlns:a16="http://schemas.microsoft.com/office/drawing/2014/main" id="{C57A569A-6ABE-7C4E-98CF-112822FD91FB}"/>
              </a:ext>
            </a:extLst>
          </p:cNvPr>
          <p:cNvSpPr>
            <a:spLocks noGrp="1"/>
          </p:cNvSpPr>
          <p:nvPr>
            <p:ph type="pic" sz="quarter" idx="15"/>
          </p:nvPr>
        </p:nvSpPr>
        <p:spPr>
          <a:xfrm>
            <a:off x="8071072" y="1307911"/>
            <a:ext cx="3301200"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 name="矩形 1">
            <a:extLst>
              <a:ext uri="{FF2B5EF4-FFF2-40B4-BE49-F238E27FC236}">
                <a16:creationId xmlns:a16="http://schemas.microsoft.com/office/drawing/2014/main" id="{ED62826A-4640-9D4B-9064-229E8626870F}"/>
              </a:ext>
            </a:extLst>
          </p:cNvPr>
          <p:cNvSpPr/>
          <p:nvPr userDrawn="1"/>
        </p:nvSpPr>
        <p:spPr>
          <a:xfrm>
            <a:off x="4120929" y="1302650"/>
            <a:ext cx="3950143" cy="3300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28071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页-有页眉页脚">
    <p:spTree>
      <p:nvGrpSpPr>
        <p:cNvPr id="1" name=""/>
        <p:cNvGrpSpPr/>
        <p:nvPr/>
      </p:nvGrpSpPr>
      <p:grpSpPr>
        <a:xfrm>
          <a:off x="0" y="0"/>
          <a:ext cx="0" cy="0"/>
          <a:chOff x="0" y="0"/>
          <a:chExt cx="0" cy="0"/>
        </a:xfrm>
      </p:grpSpPr>
      <p:sp>
        <p:nvSpPr>
          <p:cNvPr id="26" name="日期占位符 3">
            <a:extLst>
              <a:ext uri="{FF2B5EF4-FFF2-40B4-BE49-F238E27FC236}">
                <a16:creationId xmlns:a16="http://schemas.microsoft.com/office/drawing/2014/main"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2021/12/31</a:t>
            </a:fld>
            <a:endParaRPr kumimoji="1" lang="zh-CN" altLang="en-US" dirty="0"/>
          </a:p>
        </p:txBody>
      </p:sp>
      <p:sp>
        <p:nvSpPr>
          <p:cNvPr id="27" name="灯片编号占位符 5">
            <a:extLst>
              <a:ext uri="{FF2B5EF4-FFF2-40B4-BE49-F238E27FC236}">
                <a16:creationId xmlns:a16="http://schemas.microsoft.com/office/drawing/2014/main"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4219625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4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感谢页">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hasCustomPrompt="1"/>
          </p:nvPr>
        </p:nvSpPr>
        <p:spPr>
          <a:xfrm>
            <a:off x="618969" y="1467870"/>
            <a:ext cx="4747358" cy="2816080"/>
          </a:xfrm>
          <a:prstGeom prst="rect">
            <a:avLst/>
          </a:prstGeom>
        </p:spPr>
        <p:txBody>
          <a:bodyPr vert="horz" lIns="91440" tIns="45720" rIns="91440" bIns="45720" rtlCol="0" anchor="t">
            <a:normAutofit/>
          </a:bodyPr>
          <a:lstStyle>
            <a:lvl1pPr>
              <a:defRPr sz="5400" b="0" i="0" baseline="0">
                <a:solidFill>
                  <a:srgbClr val="A80000"/>
                </a:solidFill>
                <a:latin typeface="+mj-ea"/>
                <a:ea typeface="+mj-ea"/>
              </a:defRPr>
            </a:lvl1pPr>
          </a:lstStyle>
          <a:p>
            <a:r>
              <a:rPr lang="en-US" dirty="0"/>
              <a:t>T</a:t>
            </a:r>
            <a:r>
              <a:rPr lang="en-US" altLang="zh-CN" dirty="0"/>
              <a:t>hank you.</a:t>
            </a:r>
            <a:endParaRPr lang="en-US" dirty="0"/>
          </a:p>
        </p:txBody>
      </p:sp>
      <p:pic>
        <p:nvPicPr>
          <p:cNvPr id="6"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73676" y="4831652"/>
            <a:ext cx="1875600" cy="405914"/>
          </a:xfrm>
          <a:prstGeom prst="rect">
            <a:avLst/>
          </a:prstGeom>
        </p:spPr>
      </p:pic>
      <p:sp>
        <p:nvSpPr>
          <p:cNvPr id="7" name="矩形 6"/>
          <p:cNvSpPr/>
          <p:nvPr userDrawn="1"/>
        </p:nvSpPr>
        <p:spPr>
          <a:xfrm>
            <a:off x="0" y="4831652"/>
            <a:ext cx="12192000" cy="202634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606473"/>
            <a:ext cx="12192000" cy="1251527"/>
          </a:xfrm>
          <a:prstGeom prst="rect">
            <a:avLst/>
          </a:prstGeom>
          <a:solidFill>
            <a:srgbClr val="00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B936AF8-BF51-BC42-9F24-E90F4C464672}"/>
              </a:ext>
            </a:extLst>
          </p:cNvPr>
          <p:cNvPicPr>
            <a:picLocks noChangeAspect="1"/>
          </p:cNvPicPr>
          <p:nvPr userDrawn="1"/>
        </p:nvPicPr>
        <p:blipFill>
          <a:blip r:embed="rId3"/>
          <a:stretch>
            <a:fillRect/>
          </a:stretch>
        </p:blipFill>
        <p:spPr>
          <a:xfrm>
            <a:off x="9849276" y="6232236"/>
            <a:ext cx="1930165" cy="521470"/>
          </a:xfrm>
          <a:prstGeom prst="rect">
            <a:avLst/>
          </a:prstGeom>
        </p:spPr>
      </p:pic>
    </p:spTree>
    <p:extLst>
      <p:ext uri="{BB962C8B-B14F-4D97-AF65-F5344CB8AC3E}">
        <p14:creationId xmlns:p14="http://schemas.microsoft.com/office/powerpoint/2010/main" val="3829540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a:ln/>
        </p:spPr>
        <p:txBody>
          <a:bodyPr/>
          <a:lstStyle>
            <a:lvl1pPr>
              <a:defRPr/>
            </a:lvl1pPr>
          </a:lstStyle>
          <a:p>
            <a:pPr>
              <a:defRPr/>
            </a:pPr>
            <a:fld id="{61AAD5E4-08C8-4E22-8295-D627A0723338}" type="slidenum">
              <a:rPr lang="zh-CN" altLang="en-US"/>
              <a:pPr>
                <a:defRPr/>
              </a:pPr>
              <a:t>‹#›</a:t>
            </a:fld>
            <a:endParaRPr lang="en-US" altLang="zh-CN"/>
          </a:p>
        </p:txBody>
      </p:sp>
    </p:spTree>
    <p:extLst>
      <p:ext uri="{BB962C8B-B14F-4D97-AF65-F5344CB8AC3E}">
        <p14:creationId xmlns:p14="http://schemas.microsoft.com/office/powerpoint/2010/main" val="245790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6A21DB9C-A047-5C42-8683-35B03A3D6511}"/>
              </a:ext>
            </a:extLst>
          </p:cNvPr>
          <p:cNvSpPr/>
          <p:nvPr userDrawn="1"/>
        </p:nvSpPr>
        <p:spPr>
          <a:xfrm rot="18900000">
            <a:off x="1764630"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id="{D81DC87D-D7FF-AD46-9B9D-044835834035}"/>
              </a:ext>
            </a:extLst>
          </p:cNvPr>
          <p:cNvSpPr>
            <a:spLocks noGrp="1"/>
          </p:cNvSpPr>
          <p:nvPr>
            <p:ph type="body" sz="quarter" idx="14" hasCustomPrompt="1"/>
          </p:nvPr>
        </p:nvSpPr>
        <p:spPr>
          <a:xfrm>
            <a:off x="1718711"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id="{14C5B5DF-BF5E-7247-BEA3-5CAA1291E735}"/>
              </a:ext>
            </a:extLst>
          </p:cNvPr>
          <p:cNvSpPr>
            <a:spLocks noGrp="1"/>
          </p:cNvSpPr>
          <p:nvPr>
            <p:ph type="body" sz="quarter" idx="18" hasCustomPrompt="1"/>
          </p:nvPr>
        </p:nvSpPr>
        <p:spPr>
          <a:xfrm>
            <a:off x="171871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0" name="文本占位符 28">
            <a:extLst>
              <a:ext uri="{FF2B5EF4-FFF2-40B4-BE49-F238E27FC236}">
                <a16:creationId xmlns:a16="http://schemas.microsoft.com/office/drawing/2014/main" id="{5D43FBC4-C7A6-D24A-ABD3-F6B0236C7963}"/>
              </a:ext>
            </a:extLst>
          </p:cNvPr>
          <p:cNvSpPr>
            <a:spLocks noGrp="1"/>
          </p:cNvSpPr>
          <p:nvPr>
            <p:ph type="body" sz="quarter" idx="19" hasCustomPrompt="1"/>
          </p:nvPr>
        </p:nvSpPr>
        <p:spPr>
          <a:xfrm>
            <a:off x="171871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id="{2DE1AA57-857B-7749-A3CF-03D6FE8A18F4}"/>
              </a:ext>
            </a:extLst>
          </p:cNvPr>
          <p:cNvSpPr/>
          <p:nvPr userDrawn="1"/>
        </p:nvSpPr>
        <p:spPr>
          <a:xfrm rot="18900000">
            <a:off x="5189366" y="2621775"/>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id="{E79E1634-C154-6F42-9BF5-9DC55C7E609B}"/>
              </a:ext>
            </a:extLst>
          </p:cNvPr>
          <p:cNvSpPr>
            <a:spLocks noGrp="1"/>
          </p:cNvSpPr>
          <p:nvPr>
            <p:ph type="body" sz="quarter" idx="20" hasCustomPrompt="1"/>
          </p:nvPr>
        </p:nvSpPr>
        <p:spPr>
          <a:xfrm>
            <a:off x="5143447"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id="{699BFE45-B39B-874F-A80B-092992FD5A58}"/>
              </a:ext>
            </a:extLst>
          </p:cNvPr>
          <p:cNvSpPr>
            <a:spLocks noGrp="1"/>
          </p:cNvSpPr>
          <p:nvPr>
            <p:ph type="body" sz="quarter" idx="21" hasCustomPrompt="1"/>
          </p:nvPr>
        </p:nvSpPr>
        <p:spPr>
          <a:xfrm>
            <a:off x="5143447"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4" name="文本占位符 28">
            <a:extLst>
              <a:ext uri="{FF2B5EF4-FFF2-40B4-BE49-F238E27FC236}">
                <a16:creationId xmlns:a16="http://schemas.microsoft.com/office/drawing/2014/main" id="{6F2B2D86-5038-B846-BE3B-75D8AD4D1758}"/>
              </a:ext>
            </a:extLst>
          </p:cNvPr>
          <p:cNvSpPr>
            <a:spLocks noGrp="1"/>
          </p:cNvSpPr>
          <p:nvPr>
            <p:ph type="body" sz="quarter" idx="22" hasCustomPrompt="1"/>
          </p:nvPr>
        </p:nvSpPr>
        <p:spPr>
          <a:xfrm>
            <a:off x="5143447"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id="{70142FA7-976A-5744-BA3A-E9343E2130AA}"/>
              </a:ext>
            </a:extLst>
          </p:cNvPr>
          <p:cNvSpPr/>
          <p:nvPr userDrawn="1"/>
        </p:nvSpPr>
        <p:spPr>
          <a:xfrm rot="18900000">
            <a:off x="8526915"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id="{2B8DCAE3-753F-9642-B93E-166D1C677447}"/>
              </a:ext>
            </a:extLst>
          </p:cNvPr>
          <p:cNvSpPr>
            <a:spLocks noGrp="1"/>
          </p:cNvSpPr>
          <p:nvPr>
            <p:ph type="body" sz="quarter" idx="23" hasCustomPrompt="1"/>
          </p:nvPr>
        </p:nvSpPr>
        <p:spPr>
          <a:xfrm>
            <a:off x="8480996"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id="{8AB71BBB-5072-A84B-BB57-824CEE38F36E}"/>
              </a:ext>
            </a:extLst>
          </p:cNvPr>
          <p:cNvSpPr>
            <a:spLocks noGrp="1"/>
          </p:cNvSpPr>
          <p:nvPr>
            <p:ph type="body" sz="quarter" idx="24" hasCustomPrompt="1"/>
          </p:nvPr>
        </p:nvSpPr>
        <p:spPr>
          <a:xfrm>
            <a:off x="8480996"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8" name="文本占位符 28">
            <a:extLst>
              <a:ext uri="{FF2B5EF4-FFF2-40B4-BE49-F238E27FC236}">
                <a16:creationId xmlns:a16="http://schemas.microsoft.com/office/drawing/2014/main" id="{500CB88C-5CD9-D04F-B1A4-63F8206607CB}"/>
              </a:ext>
            </a:extLst>
          </p:cNvPr>
          <p:cNvSpPr>
            <a:spLocks noGrp="1"/>
          </p:cNvSpPr>
          <p:nvPr>
            <p:ph type="body" sz="quarter" idx="25" hasCustomPrompt="1"/>
          </p:nvPr>
        </p:nvSpPr>
        <p:spPr>
          <a:xfrm>
            <a:off x="848099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Tree>
    <p:extLst>
      <p:ext uri="{BB962C8B-B14F-4D97-AF65-F5344CB8AC3E}">
        <p14:creationId xmlns:p14="http://schemas.microsoft.com/office/powerpoint/2010/main" val="934769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6A21DB9C-A047-5C42-8683-35B03A3D6511}"/>
              </a:ext>
            </a:extLst>
          </p:cNvPr>
          <p:cNvSpPr/>
          <p:nvPr userDrawn="1"/>
        </p:nvSpPr>
        <p:spPr>
          <a:xfrm rot="18900000">
            <a:off x="13164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id="{D81DC87D-D7FF-AD46-9B9D-044835834035}"/>
              </a:ext>
            </a:extLst>
          </p:cNvPr>
          <p:cNvSpPr>
            <a:spLocks noGrp="1"/>
          </p:cNvSpPr>
          <p:nvPr>
            <p:ph type="body" sz="quarter" idx="14" hasCustomPrompt="1"/>
          </p:nvPr>
        </p:nvSpPr>
        <p:spPr>
          <a:xfrm>
            <a:off x="12705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id="{14C5B5DF-BF5E-7247-BEA3-5CAA1291E735}"/>
              </a:ext>
            </a:extLst>
          </p:cNvPr>
          <p:cNvSpPr>
            <a:spLocks noGrp="1"/>
          </p:cNvSpPr>
          <p:nvPr>
            <p:ph type="body" sz="quarter" idx="18" hasCustomPrompt="1"/>
          </p:nvPr>
        </p:nvSpPr>
        <p:spPr>
          <a:xfrm>
            <a:off x="1270512"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0" name="文本占位符 28">
            <a:extLst>
              <a:ext uri="{FF2B5EF4-FFF2-40B4-BE49-F238E27FC236}">
                <a16:creationId xmlns:a16="http://schemas.microsoft.com/office/drawing/2014/main" id="{5D43FBC4-C7A6-D24A-ABD3-F6B0236C7963}"/>
              </a:ext>
            </a:extLst>
          </p:cNvPr>
          <p:cNvSpPr>
            <a:spLocks noGrp="1"/>
          </p:cNvSpPr>
          <p:nvPr>
            <p:ph type="body" sz="quarter" idx="19" hasCustomPrompt="1"/>
          </p:nvPr>
        </p:nvSpPr>
        <p:spPr>
          <a:xfrm>
            <a:off x="12705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id="{2DE1AA57-857B-7749-A3CF-03D6FE8A18F4}"/>
              </a:ext>
            </a:extLst>
          </p:cNvPr>
          <p:cNvSpPr/>
          <p:nvPr userDrawn="1"/>
        </p:nvSpPr>
        <p:spPr>
          <a:xfrm rot="18900000">
            <a:off x="387168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id="{E79E1634-C154-6F42-9BF5-9DC55C7E609B}"/>
              </a:ext>
            </a:extLst>
          </p:cNvPr>
          <p:cNvSpPr>
            <a:spLocks noGrp="1"/>
          </p:cNvSpPr>
          <p:nvPr>
            <p:ph type="body" sz="quarter" idx="20" hasCustomPrompt="1"/>
          </p:nvPr>
        </p:nvSpPr>
        <p:spPr>
          <a:xfrm>
            <a:off x="382576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id="{699BFE45-B39B-874F-A80B-092992FD5A58}"/>
              </a:ext>
            </a:extLst>
          </p:cNvPr>
          <p:cNvSpPr>
            <a:spLocks noGrp="1"/>
          </p:cNvSpPr>
          <p:nvPr>
            <p:ph type="body" sz="quarter" idx="21" hasCustomPrompt="1"/>
          </p:nvPr>
        </p:nvSpPr>
        <p:spPr>
          <a:xfrm>
            <a:off x="3825762"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4" name="文本占位符 28">
            <a:extLst>
              <a:ext uri="{FF2B5EF4-FFF2-40B4-BE49-F238E27FC236}">
                <a16:creationId xmlns:a16="http://schemas.microsoft.com/office/drawing/2014/main" id="{6F2B2D86-5038-B846-BE3B-75D8AD4D1758}"/>
              </a:ext>
            </a:extLst>
          </p:cNvPr>
          <p:cNvSpPr>
            <a:spLocks noGrp="1"/>
          </p:cNvSpPr>
          <p:nvPr>
            <p:ph type="body" sz="quarter" idx="22" hasCustomPrompt="1"/>
          </p:nvPr>
        </p:nvSpPr>
        <p:spPr>
          <a:xfrm>
            <a:off x="382576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id="{70142FA7-976A-5744-BA3A-E9343E2130AA}"/>
              </a:ext>
            </a:extLst>
          </p:cNvPr>
          <p:cNvSpPr/>
          <p:nvPr userDrawn="1"/>
        </p:nvSpPr>
        <p:spPr>
          <a:xfrm rot="18900000">
            <a:off x="8982180"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id="{2B8DCAE3-753F-9642-B93E-166D1C677447}"/>
              </a:ext>
            </a:extLst>
          </p:cNvPr>
          <p:cNvSpPr>
            <a:spLocks noGrp="1"/>
          </p:cNvSpPr>
          <p:nvPr>
            <p:ph type="body" sz="quarter" idx="23" hasCustomPrompt="1"/>
          </p:nvPr>
        </p:nvSpPr>
        <p:spPr>
          <a:xfrm>
            <a:off x="8936261"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id="{8AB71BBB-5072-A84B-BB57-824CEE38F36E}"/>
              </a:ext>
            </a:extLst>
          </p:cNvPr>
          <p:cNvSpPr>
            <a:spLocks noGrp="1"/>
          </p:cNvSpPr>
          <p:nvPr>
            <p:ph type="body" sz="quarter" idx="24" hasCustomPrompt="1"/>
          </p:nvPr>
        </p:nvSpPr>
        <p:spPr>
          <a:xfrm>
            <a:off x="893626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8" name="文本占位符 28">
            <a:extLst>
              <a:ext uri="{FF2B5EF4-FFF2-40B4-BE49-F238E27FC236}">
                <a16:creationId xmlns:a16="http://schemas.microsoft.com/office/drawing/2014/main" id="{500CB88C-5CD9-D04F-B1A4-63F8206607CB}"/>
              </a:ext>
            </a:extLst>
          </p:cNvPr>
          <p:cNvSpPr>
            <a:spLocks noGrp="1"/>
          </p:cNvSpPr>
          <p:nvPr>
            <p:ph type="body" sz="quarter" idx="25" hasCustomPrompt="1"/>
          </p:nvPr>
        </p:nvSpPr>
        <p:spPr>
          <a:xfrm>
            <a:off x="893626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
        <p:nvSpPr>
          <p:cNvPr id="30" name="圆角矩形 29">
            <a:extLst>
              <a:ext uri="{FF2B5EF4-FFF2-40B4-BE49-F238E27FC236}">
                <a16:creationId xmlns:a16="http://schemas.microsoft.com/office/drawing/2014/main" id="{1B07D63A-D753-A247-8BD6-3A088FBCAD7D}"/>
              </a:ext>
            </a:extLst>
          </p:cNvPr>
          <p:cNvSpPr/>
          <p:nvPr userDrawn="1"/>
        </p:nvSpPr>
        <p:spPr>
          <a:xfrm rot="18900000">
            <a:off x="64269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a:extLst>
              <a:ext uri="{FF2B5EF4-FFF2-40B4-BE49-F238E27FC236}">
                <a16:creationId xmlns:a16="http://schemas.microsoft.com/office/drawing/2014/main" id="{B1A0EF8A-964C-5641-8D7B-4423841E5452}"/>
              </a:ext>
            </a:extLst>
          </p:cNvPr>
          <p:cNvSpPr>
            <a:spLocks noGrp="1"/>
          </p:cNvSpPr>
          <p:nvPr>
            <p:ph type="body" sz="quarter" idx="26" hasCustomPrompt="1"/>
          </p:nvPr>
        </p:nvSpPr>
        <p:spPr>
          <a:xfrm>
            <a:off x="63810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a:extLst>
              <a:ext uri="{FF2B5EF4-FFF2-40B4-BE49-F238E27FC236}">
                <a16:creationId xmlns:a16="http://schemas.microsoft.com/office/drawing/2014/main" id="{83039C52-CFB3-7D41-9C65-FB635301703C}"/>
              </a:ext>
            </a:extLst>
          </p:cNvPr>
          <p:cNvSpPr>
            <a:spLocks noGrp="1"/>
          </p:cNvSpPr>
          <p:nvPr>
            <p:ph type="body" sz="quarter" idx="27" hasCustomPrompt="1"/>
          </p:nvPr>
        </p:nvSpPr>
        <p:spPr>
          <a:xfrm>
            <a:off x="6381012" y="3535672"/>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34" name="文本占位符 28">
            <a:extLst>
              <a:ext uri="{FF2B5EF4-FFF2-40B4-BE49-F238E27FC236}">
                <a16:creationId xmlns:a16="http://schemas.microsoft.com/office/drawing/2014/main" id="{DC7F136A-C920-7A44-8EB1-B12A337B46B5}"/>
              </a:ext>
            </a:extLst>
          </p:cNvPr>
          <p:cNvSpPr>
            <a:spLocks noGrp="1"/>
          </p:cNvSpPr>
          <p:nvPr>
            <p:ph type="body" sz="quarter" idx="28" hasCustomPrompt="1"/>
          </p:nvPr>
        </p:nvSpPr>
        <p:spPr>
          <a:xfrm>
            <a:off x="63810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extLst>
      <p:ext uri="{BB962C8B-B14F-4D97-AF65-F5344CB8AC3E}">
        <p14:creationId xmlns:p14="http://schemas.microsoft.com/office/powerpoint/2010/main" val="2632822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6A21DB9C-A047-5C42-8683-35B03A3D6511}"/>
              </a:ext>
            </a:extLst>
          </p:cNvPr>
          <p:cNvSpPr/>
          <p:nvPr userDrawn="1"/>
        </p:nvSpPr>
        <p:spPr>
          <a:xfrm rot="18900000">
            <a:off x="946425"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id="{D81DC87D-D7FF-AD46-9B9D-044835834035}"/>
              </a:ext>
            </a:extLst>
          </p:cNvPr>
          <p:cNvSpPr>
            <a:spLocks noGrp="1"/>
          </p:cNvSpPr>
          <p:nvPr>
            <p:ph type="body" sz="quarter" idx="14" hasCustomPrompt="1"/>
          </p:nvPr>
        </p:nvSpPr>
        <p:spPr>
          <a:xfrm>
            <a:off x="900506"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id="{14C5B5DF-BF5E-7247-BEA3-5CAA1291E735}"/>
              </a:ext>
            </a:extLst>
          </p:cNvPr>
          <p:cNvSpPr>
            <a:spLocks noGrp="1"/>
          </p:cNvSpPr>
          <p:nvPr>
            <p:ph type="body" sz="quarter" idx="18" hasCustomPrompt="1"/>
          </p:nvPr>
        </p:nvSpPr>
        <p:spPr>
          <a:xfrm>
            <a:off x="900506"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0" name="文本占位符 28">
            <a:extLst>
              <a:ext uri="{FF2B5EF4-FFF2-40B4-BE49-F238E27FC236}">
                <a16:creationId xmlns:a16="http://schemas.microsoft.com/office/drawing/2014/main" id="{5D43FBC4-C7A6-D24A-ABD3-F6B0236C7963}"/>
              </a:ext>
            </a:extLst>
          </p:cNvPr>
          <p:cNvSpPr>
            <a:spLocks noGrp="1"/>
          </p:cNvSpPr>
          <p:nvPr>
            <p:ph type="body" sz="quarter" idx="19" hasCustomPrompt="1"/>
          </p:nvPr>
        </p:nvSpPr>
        <p:spPr>
          <a:xfrm>
            <a:off x="90050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id="{2DE1AA57-857B-7749-A3CF-03D6FE8A18F4}"/>
              </a:ext>
            </a:extLst>
          </p:cNvPr>
          <p:cNvSpPr/>
          <p:nvPr userDrawn="1"/>
        </p:nvSpPr>
        <p:spPr>
          <a:xfrm rot="18900000">
            <a:off x="3140204"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id="{E79E1634-C154-6F42-9BF5-9DC55C7E609B}"/>
              </a:ext>
            </a:extLst>
          </p:cNvPr>
          <p:cNvSpPr>
            <a:spLocks noGrp="1"/>
          </p:cNvSpPr>
          <p:nvPr>
            <p:ph type="body" sz="quarter" idx="20" hasCustomPrompt="1"/>
          </p:nvPr>
        </p:nvSpPr>
        <p:spPr>
          <a:xfrm>
            <a:off x="3094285"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id="{699BFE45-B39B-874F-A80B-092992FD5A58}"/>
              </a:ext>
            </a:extLst>
          </p:cNvPr>
          <p:cNvSpPr>
            <a:spLocks noGrp="1"/>
          </p:cNvSpPr>
          <p:nvPr>
            <p:ph type="body" sz="quarter" idx="21" hasCustomPrompt="1"/>
          </p:nvPr>
        </p:nvSpPr>
        <p:spPr>
          <a:xfrm>
            <a:off x="3094285" y="3535671"/>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4" name="文本占位符 28">
            <a:extLst>
              <a:ext uri="{FF2B5EF4-FFF2-40B4-BE49-F238E27FC236}">
                <a16:creationId xmlns:a16="http://schemas.microsoft.com/office/drawing/2014/main" id="{6F2B2D86-5038-B846-BE3B-75D8AD4D1758}"/>
              </a:ext>
            </a:extLst>
          </p:cNvPr>
          <p:cNvSpPr>
            <a:spLocks noGrp="1"/>
          </p:cNvSpPr>
          <p:nvPr>
            <p:ph type="body" sz="quarter" idx="22" hasCustomPrompt="1"/>
          </p:nvPr>
        </p:nvSpPr>
        <p:spPr>
          <a:xfrm>
            <a:off x="3094285"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id="{70142FA7-976A-5744-BA3A-E9343E2130AA}"/>
              </a:ext>
            </a:extLst>
          </p:cNvPr>
          <p:cNvSpPr/>
          <p:nvPr userDrawn="1"/>
        </p:nvSpPr>
        <p:spPr>
          <a:xfrm rot="18900000">
            <a:off x="972154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id="{2B8DCAE3-753F-9642-B93E-166D1C677447}"/>
              </a:ext>
            </a:extLst>
          </p:cNvPr>
          <p:cNvSpPr>
            <a:spLocks noGrp="1"/>
          </p:cNvSpPr>
          <p:nvPr>
            <p:ph type="body" sz="quarter" idx="23" hasCustomPrompt="1"/>
          </p:nvPr>
        </p:nvSpPr>
        <p:spPr>
          <a:xfrm>
            <a:off x="967562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id="{8AB71BBB-5072-A84B-BB57-824CEE38F36E}"/>
              </a:ext>
            </a:extLst>
          </p:cNvPr>
          <p:cNvSpPr>
            <a:spLocks noGrp="1"/>
          </p:cNvSpPr>
          <p:nvPr>
            <p:ph type="body" sz="quarter" idx="24" hasCustomPrompt="1"/>
          </p:nvPr>
        </p:nvSpPr>
        <p:spPr>
          <a:xfrm>
            <a:off x="9675624"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8" name="文本占位符 28">
            <a:extLst>
              <a:ext uri="{FF2B5EF4-FFF2-40B4-BE49-F238E27FC236}">
                <a16:creationId xmlns:a16="http://schemas.microsoft.com/office/drawing/2014/main" id="{500CB88C-5CD9-D04F-B1A4-63F8206607CB}"/>
              </a:ext>
            </a:extLst>
          </p:cNvPr>
          <p:cNvSpPr>
            <a:spLocks noGrp="1"/>
          </p:cNvSpPr>
          <p:nvPr>
            <p:ph type="body" sz="quarter" idx="25" hasCustomPrompt="1"/>
          </p:nvPr>
        </p:nvSpPr>
        <p:spPr>
          <a:xfrm>
            <a:off x="967562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
        <p:nvSpPr>
          <p:cNvPr id="30" name="圆角矩形 29">
            <a:extLst>
              <a:ext uri="{FF2B5EF4-FFF2-40B4-BE49-F238E27FC236}">
                <a16:creationId xmlns:a16="http://schemas.microsoft.com/office/drawing/2014/main" id="{1B07D63A-D753-A247-8BD6-3A088FBCAD7D}"/>
              </a:ext>
            </a:extLst>
          </p:cNvPr>
          <p:cNvSpPr/>
          <p:nvPr userDrawn="1"/>
        </p:nvSpPr>
        <p:spPr>
          <a:xfrm rot="18900000">
            <a:off x="533398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a:extLst>
              <a:ext uri="{FF2B5EF4-FFF2-40B4-BE49-F238E27FC236}">
                <a16:creationId xmlns:a16="http://schemas.microsoft.com/office/drawing/2014/main" id="{B1A0EF8A-964C-5641-8D7B-4423841E5452}"/>
              </a:ext>
            </a:extLst>
          </p:cNvPr>
          <p:cNvSpPr>
            <a:spLocks noGrp="1"/>
          </p:cNvSpPr>
          <p:nvPr>
            <p:ph type="body" sz="quarter" idx="26" hasCustomPrompt="1"/>
          </p:nvPr>
        </p:nvSpPr>
        <p:spPr>
          <a:xfrm>
            <a:off x="528806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a:extLst>
              <a:ext uri="{FF2B5EF4-FFF2-40B4-BE49-F238E27FC236}">
                <a16:creationId xmlns:a16="http://schemas.microsoft.com/office/drawing/2014/main" id="{83039C52-CFB3-7D41-9C65-FB635301703C}"/>
              </a:ext>
            </a:extLst>
          </p:cNvPr>
          <p:cNvSpPr>
            <a:spLocks noGrp="1"/>
          </p:cNvSpPr>
          <p:nvPr>
            <p:ph type="body" sz="quarter" idx="27" hasCustomPrompt="1"/>
          </p:nvPr>
        </p:nvSpPr>
        <p:spPr>
          <a:xfrm>
            <a:off x="5288064" y="3535672"/>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34" name="文本占位符 28">
            <a:extLst>
              <a:ext uri="{FF2B5EF4-FFF2-40B4-BE49-F238E27FC236}">
                <a16:creationId xmlns:a16="http://schemas.microsoft.com/office/drawing/2014/main" id="{DC7F136A-C920-7A44-8EB1-B12A337B46B5}"/>
              </a:ext>
            </a:extLst>
          </p:cNvPr>
          <p:cNvSpPr>
            <a:spLocks noGrp="1"/>
          </p:cNvSpPr>
          <p:nvPr>
            <p:ph type="body" sz="quarter" idx="28" hasCustomPrompt="1"/>
          </p:nvPr>
        </p:nvSpPr>
        <p:spPr>
          <a:xfrm>
            <a:off x="528806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35" name="圆角矩形 34">
            <a:extLst>
              <a:ext uri="{FF2B5EF4-FFF2-40B4-BE49-F238E27FC236}">
                <a16:creationId xmlns:a16="http://schemas.microsoft.com/office/drawing/2014/main" id="{C48B46EA-F484-024D-AECD-29B97675B109}"/>
              </a:ext>
            </a:extLst>
          </p:cNvPr>
          <p:cNvSpPr/>
          <p:nvPr userDrawn="1"/>
        </p:nvSpPr>
        <p:spPr>
          <a:xfrm rot="18900000">
            <a:off x="7527762" y="2621777"/>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占位符 17">
            <a:extLst>
              <a:ext uri="{FF2B5EF4-FFF2-40B4-BE49-F238E27FC236}">
                <a16:creationId xmlns:a16="http://schemas.microsoft.com/office/drawing/2014/main" id="{A355EE99-EE1C-2C4E-B99A-ADE671196C55}"/>
              </a:ext>
            </a:extLst>
          </p:cNvPr>
          <p:cNvSpPr>
            <a:spLocks noGrp="1"/>
          </p:cNvSpPr>
          <p:nvPr>
            <p:ph type="body" sz="quarter" idx="29" hasCustomPrompt="1"/>
          </p:nvPr>
        </p:nvSpPr>
        <p:spPr>
          <a:xfrm>
            <a:off x="7481843" y="2753333"/>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7" name="文本占位符 28">
            <a:extLst>
              <a:ext uri="{FF2B5EF4-FFF2-40B4-BE49-F238E27FC236}">
                <a16:creationId xmlns:a16="http://schemas.microsoft.com/office/drawing/2014/main" id="{313E327F-AC61-CD43-93FB-EC3F3B0B02B3}"/>
              </a:ext>
            </a:extLst>
          </p:cNvPr>
          <p:cNvSpPr>
            <a:spLocks noGrp="1"/>
          </p:cNvSpPr>
          <p:nvPr>
            <p:ph type="body" sz="quarter" idx="30" hasCustomPrompt="1"/>
          </p:nvPr>
        </p:nvSpPr>
        <p:spPr>
          <a:xfrm>
            <a:off x="7481843" y="3535673"/>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38" name="文本占位符 28">
            <a:extLst>
              <a:ext uri="{FF2B5EF4-FFF2-40B4-BE49-F238E27FC236}">
                <a16:creationId xmlns:a16="http://schemas.microsoft.com/office/drawing/2014/main" id="{88F8F822-161A-0844-BF7A-F9302D0FA28F}"/>
              </a:ext>
            </a:extLst>
          </p:cNvPr>
          <p:cNvSpPr>
            <a:spLocks noGrp="1"/>
          </p:cNvSpPr>
          <p:nvPr>
            <p:ph type="body" sz="quarter" idx="31" hasCustomPrompt="1"/>
          </p:nvPr>
        </p:nvSpPr>
        <p:spPr>
          <a:xfrm>
            <a:off x="7481843"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extLst>
      <p:ext uri="{BB962C8B-B14F-4D97-AF65-F5344CB8AC3E}">
        <p14:creationId xmlns:p14="http://schemas.microsoft.com/office/powerpoint/2010/main" val="3290870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tile tx="0" ty="-1016000" sx="100000" sy="100000" flip="none" algn="tl"/>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41" name="矩形 40">
            <a:extLst>
              <a:ext uri="{FF2B5EF4-FFF2-40B4-BE49-F238E27FC236}">
                <a16:creationId xmlns:a16="http://schemas.microsoft.com/office/drawing/2014/main" id="{33F9B6D6-9B47-1546-B0A5-C9F3DA4C6233}"/>
              </a:ext>
            </a:extLst>
          </p:cNvPr>
          <p:cNvSpPr/>
          <p:nvPr userDrawn="1"/>
        </p:nvSpPr>
        <p:spPr>
          <a:xfrm>
            <a:off x="0" y="-1"/>
            <a:ext cx="12192000" cy="1143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id="{6F0EF99C-AE37-F74B-9E4E-4AE6ABC557DB}"/>
              </a:ext>
            </a:extLst>
          </p:cNvPr>
          <p:cNvSpPr/>
          <p:nvPr userDrawn="1"/>
        </p:nvSpPr>
        <p:spPr>
          <a:xfrm>
            <a:off x="-1" y="3615559"/>
            <a:ext cx="12192000" cy="3242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id="{FCEED001-8BDF-A748-B056-A928672A4A8C}"/>
              </a:ext>
            </a:extLst>
          </p:cNvPr>
          <p:cNvSpPr/>
          <p:nvPr userDrawn="1"/>
        </p:nvSpPr>
        <p:spPr>
          <a:xfrm>
            <a:off x="2501461" y="1143395"/>
            <a:ext cx="2469931" cy="2472164"/>
          </a:xfrm>
          <a:prstGeom prst="rect">
            <a:avLst/>
          </a:prstGeom>
          <a:solidFill>
            <a:srgbClr val="05254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占位符 17">
            <a:extLst>
              <a:ext uri="{FF2B5EF4-FFF2-40B4-BE49-F238E27FC236}">
                <a16:creationId xmlns:a16="http://schemas.microsoft.com/office/drawing/2014/main" id="{B2D4FE1A-00BC-CE46-BDD9-4F22A6F9A9E9}"/>
              </a:ext>
            </a:extLst>
          </p:cNvPr>
          <p:cNvSpPr>
            <a:spLocks noGrp="1"/>
          </p:cNvSpPr>
          <p:nvPr>
            <p:ph type="body" sz="quarter" idx="14" hasCustomPrompt="1"/>
          </p:nvPr>
        </p:nvSpPr>
        <p:spPr>
          <a:xfrm>
            <a:off x="2868476" y="1910441"/>
            <a:ext cx="1735899" cy="938072"/>
          </a:xfrm>
        </p:spPr>
        <p:txBody>
          <a:bodyPr>
            <a:noAutofit/>
          </a:bodyPr>
          <a:lstStyle>
            <a:lvl1pPr marL="0" indent="0" algn="l">
              <a:buNone/>
              <a:defRPr sz="7200" b="1">
                <a:solidFill>
                  <a:schemeClr val="bg1"/>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45" name="文本占位符 28">
            <a:extLst>
              <a:ext uri="{FF2B5EF4-FFF2-40B4-BE49-F238E27FC236}">
                <a16:creationId xmlns:a16="http://schemas.microsoft.com/office/drawing/2014/main" id="{801A2D68-8A22-364C-95EE-5A6D708107E8}"/>
              </a:ext>
            </a:extLst>
          </p:cNvPr>
          <p:cNvSpPr>
            <a:spLocks noGrp="1"/>
          </p:cNvSpPr>
          <p:nvPr>
            <p:ph type="body" sz="quarter" idx="19" hasCustomPrompt="1"/>
          </p:nvPr>
        </p:nvSpPr>
        <p:spPr>
          <a:xfrm>
            <a:off x="679788" y="4067504"/>
            <a:ext cx="2841178" cy="525518"/>
          </a:xfrm>
        </p:spPr>
        <p:txBody>
          <a:bodyPr>
            <a:noAutofit/>
          </a:bodyPr>
          <a:lstStyle>
            <a:lvl1pPr marL="0" indent="0" algn="l">
              <a:buNone/>
              <a:defRPr sz="3600" b="1">
                <a:solidFill>
                  <a:schemeClr val="tx1">
                    <a:lumMod val="85000"/>
                    <a:lumOff val="1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请输入标题</a:t>
            </a:r>
          </a:p>
        </p:txBody>
      </p:sp>
      <p:sp>
        <p:nvSpPr>
          <p:cNvPr id="47" name="文本占位符 28">
            <a:extLst>
              <a:ext uri="{FF2B5EF4-FFF2-40B4-BE49-F238E27FC236}">
                <a16:creationId xmlns:a16="http://schemas.microsoft.com/office/drawing/2014/main" id="{53DBCC19-C688-F045-9D56-C7034B8469DB}"/>
              </a:ext>
            </a:extLst>
          </p:cNvPr>
          <p:cNvSpPr>
            <a:spLocks noGrp="1"/>
          </p:cNvSpPr>
          <p:nvPr>
            <p:ph type="body" sz="quarter" idx="20" hasCustomPrompt="1"/>
          </p:nvPr>
        </p:nvSpPr>
        <p:spPr>
          <a:xfrm>
            <a:off x="679787" y="4711260"/>
            <a:ext cx="6266951" cy="1003345"/>
          </a:xfrm>
        </p:spPr>
        <p:txBody>
          <a:bodyPr>
            <a:noAutofit/>
          </a:bodyPr>
          <a:lstStyle>
            <a:lvl1pPr marL="0" marR="0" indent="0" algn="dist"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b="0">
                <a:solidFill>
                  <a:schemeClr val="tx1">
                    <a:lumMod val="65000"/>
                    <a:lumOff val="3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dirty="0"/>
              <a:t>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a:t>
            </a:r>
          </a:p>
        </p:txBody>
      </p:sp>
    </p:spTree>
    <p:extLst>
      <p:ext uri="{BB962C8B-B14F-4D97-AF65-F5344CB8AC3E}">
        <p14:creationId xmlns:p14="http://schemas.microsoft.com/office/powerpoint/2010/main" val="19892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33EA77B-0228-5249-AF81-A14A46E39F03}"/>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0764846C-90A9-AC48-9C37-3E1844FC72C5}"/>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E74E4B05-510E-2A46-9F25-2B50A5AFC625}"/>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内容占位符 2">
            <a:extLst>
              <a:ext uri="{FF2B5EF4-FFF2-40B4-BE49-F238E27FC236}">
                <a16:creationId xmlns:a16="http://schemas.microsoft.com/office/drawing/2014/main" id="{2CC40D2F-F255-364E-9F37-F9DC521DD667}"/>
              </a:ext>
            </a:extLst>
          </p:cNvPr>
          <p:cNvSpPr>
            <a:spLocks noGrp="1"/>
          </p:cNvSpPr>
          <p:nvPr>
            <p:ph idx="1"/>
          </p:nvPr>
        </p:nvSpPr>
        <p:spPr>
          <a:xfrm>
            <a:off x="319544" y="1113503"/>
            <a:ext cx="11567656" cy="5361039"/>
          </a:xfrm>
        </p:spPr>
        <p:txBody>
          <a:bodyPr>
            <a:normAutofit/>
          </a:bodyPr>
          <a:lstStyle>
            <a:lvl1pPr marL="0" indent="0" algn="just">
              <a:buNone/>
              <a:defRPr sz="20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9" name="矩形 8">
            <a:extLst>
              <a:ext uri="{FF2B5EF4-FFF2-40B4-BE49-F238E27FC236}">
                <a16:creationId xmlns:a16="http://schemas.microsoft.com/office/drawing/2014/main" id="{E63D74DB-C2D9-0040-8035-355F84A45675}"/>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a:extLst>
              <a:ext uri="{FF2B5EF4-FFF2-40B4-BE49-F238E27FC236}">
                <a16:creationId xmlns:a16="http://schemas.microsoft.com/office/drawing/2014/main" id="{A78F3913-B855-BB4A-8D74-A4AABE8AD141}"/>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1" name="日期占位符 3">
            <a:extLst>
              <a:ext uri="{FF2B5EF4-FFF2-40B4-BE49-F238E27FC236}">
                <a16:creationId xmlns:a16="http://schemas.microsoft.com/office/drawing/2014/main" id="{77422D53-5A98-BE4B-A173-B357707309A3}"/>
              </a:ext>
            </a:extLst>
          </p:cNvPr>
          <p:cNvSpPr>
            <a:spLocks noGrp="1"/>
          </p:cNvSpPr>
          <p:nvPr>
            <p:ph type="dt" sz="half" idx="10"/>
          </p:nvPr>
        </p:nvSpPr>
        <p:spPr>
          <a:xfrm>
            <a:off x="0" y="6546433"/>
            <a:ext cx="1083197" cy="307777"/>
          </a:xfrm>
        </p:spPr>
        <p:txBody>
          <a:bodyPr/>
          <a:lstStyle>
            <a:lvl1pPr>
              <a:defRPr sz="1200"/>
            </a:lvl1pPr>
          </a:lstStyle>
          <a:p>
            <a:fld id="{D342AF8A-6C9F-6440-B81F-0F8AB8C85483}" type="datetime1">
              <a:rPr kumimoji="1" lang="zh-CN" altLang="en-US" smtClean="0"/>
              <a:pPr/>
              <a:t>2021/12/31</a:t>
            </a:fld>
            <a:endParaRPr kumimoji="1" lang="zh-CN" altLang="en-US" dirty="0"/>
          </a:p>
        </p:txBody>
      </p:sp>
      <p:sp>
        <p:nvSpPr>
          <p:cNvPr id="12" name="灯片编号占位符 5">
            <a:extLst>
              <a:ext uri="{FF2B5EF4-FFF2-40B4-BE49-F238E27FC236}">
                <a16:creationId xmlns:a16="http://schemas.microsoft.com/office/drawing/2014/main" id="{96613E98-E38C-574D-A524-97D804FCFE3A}"/>
              </a:ext>
            </a:extLst>
          </p:cNvPr>
          <p:cNvSpPr>
            <a:spLocks noGrp="1"/>
          </p:cNvSpPr>
          <p:nvPr>
            <p:ph type="sldNum" sz="quarter" idx="12"/>
          </p:nvPr>
        </p:nvSpPr>
        <p:spPr>
          <a:xfrm>
            <a:off x="10873451" y="6567586"/>
            <a:ext cx="1318549" cy="307777"/>
          </a:xfrm>
        </p:spPr>
        <p:txBody>
          <a:bodyPr/>
          <a:lstStyle>
            <a:lvl1pPr>
              <a:defRPr sz="1200"/>
            </a:lvl1pPr>
          </a:lstStyle>
          <a:p>
            <a:r>
              <a:rPr kumimoji="1" lang="en-US" altLang="zh-CN" dirty="0"/>
              <a:t>PAGE</a:t>
            </a:r>
            <a:r>
              <a:rPr kumimoji="1" lang="zh-CN" altLang="en-US" dirty="0"/>
              <a:t> </a:t>
            </a:r>
            <a:fld id="{45C466B8-AFC2-AE4B-94BC-EF87A0F7179E}" type="slidenum">
              <a:rPr kumimoji="1" lang="zh-CN" altLang="en-US" smtClean="0"/>
              <a:pPr/>
              <a:t>‹#›</a:t>
            </a:fld>
            <a:endParaRPr kumimoji="1" lang="zh-CN" altLang="en-US" dirty="0"/>
          </a:p>
        </p:txBody>
      </p:sp>
      <p:cxnSp>
        <p:nvCxnSpPr>
          <p:cNvPr id="14" name="直线连接符 13">
            <a:extLst>
              <a:ext uri="{FF2B5EF4-FFF2-40B4-BE49-F238E27FC236}">
                <a16:creationId xmlns:a16="http://schemas.microsoft.com/office/drawing/2014/main" id="{2BD93424-0D85-F34D-9229-53206562079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17">
            <a:extLst>
              <a:ext uri="{FF2B5EF4-FFF2-40B4-BE49-F238E27FC236}">
                <a16:creationId xmlns:a16="http://schemas.microsoft.com/office/drawing/2014/main" id="{7F74EC0B-1D80-CF47-8A2C-C8CF09A1271C}"/>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90926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图片">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CC40D2F-F255-364E-9F37-F9DC521DD667}"/>
              </a:ext>
            </a:extLst>
          </p:cNvPr>
          <p:cNvSpPr>
            <a:spLocks noGrp="1"/>
          </p:cNvSpPr>
          <p:nvPr>
            <p:ph idx="1"/>
          </p:nvPr>
        </p:nvSpPr>
        <p:spPr>
          <a:xfrm>
            <a:off x="819726" y="1307939"/>
            <a:ext cx="5276274" cy="4869024"/>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8" name="图片占位符 7">
            <a:extLst>
              <a:ext uri="{FF2B5EF4-FFF2-40B4-BE49-F238E27FC236}">
                <a16:creationId xmlns:a16="http://schemas.microsoft.com/office/drawing/2014/main" id="{61DE62F5-BBBB-E149-AE2E-D5AF6A79E7EC}"/>
              </a:ext>
            </a:extLst>
          </p:cNvPr>
          <p:cNvSpPr>
            <a:spLocks noGrp="1"/>
          </p:cNvSpPr>
          <p:nvPr>
            <p:ph type="pic" sz="quarter" idx="13"/>
          </p:nvPr>
        </p:nvSpPr>
        <p:spPr>
          <a:xfrm>
            <a:off x="6095999" y="1307911"/>
            <a:ext cx="5275801" cy="4869023"/>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0" name="日期占位符 3">
            <a:extLst>
              <a:ext uri="{FF2B5EF4-FFF2-40B4-BE49-F238E27FC236}">
                <a16:creationId xmlns:a16="http://schemas.microsoft.com/office/drawing/2014/main" id="{EA027C1F-14D3-A144-97B8-D819AE80119C}"/>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2021/12/31</a:t>
            </a:fld>
            <a:endParaRPr kumimoji="1" lang="zh-CN" altLang="en-US" dirty="0"/>
          </a:p>
        </p:txBody>
      </p:sp>
      <p:sp>
        <p:nvSpPr>
          <p:cNvPr id="21" name="灯片编号占位符 5">
            <a:extLst>
              <a:ext uri="{FF2B5EF4-FFF2-40B4-BE49-F238E27FC236}">
                <a16:creationId xmlns:a16="http://schemas.microsoft.com/office/drawing/2014/main" id="{F72A7420-6D66-CE45-807C-782921E592A4}"/>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2" name="文本框 21">
            <a:extLst>
              <a:ext uri="{FF2B5EF4-FFF2-40B4-BE49-F238E27FC236}">
                <a16:creationId xmlns:a16="http://schemas.microsoft.com/office/drawing/2014/main" id="{59CC70D9-74FD-2D4C-AEE0-1AC1B0FEE019}"/>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3" name="直线连接符 22">
            <a:extLst>
              <a:ext uri="{FF2B5EF4-FFF2-40B4-BE49-F238E27FC236}">
                <a16:creationId xmlns:a16="http://schemas.microsoft.com/office/drawing/2014/main" id="{4106BF44-1836-4044-ACD5-14064A03549F}"/>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C85F1D93-12E1-194C-9181-A8BED9BEB85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73309AD5-EDEB-0942-AAF9-308898CE4D62}"/>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3AA42D3E-700C-DF45-B000-D1C6004A45E9}"/>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id="{18E110D1-3D68-464A-B14B-CC91699F3C2B}"/>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标题 1">
            <a:extLst>
              <a:ext uri="{FF2B5EF4-FFF2-40B4-BE49-F238E27FC236}">
                <a16:creationId xmlns:a16="http://schemas.microsoft.com/office/drawing/2014/main" id="{687D5EC6-4CB2-F044-8842-C2938E907B18}"/>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29" name="文本占位符 17">
            <a:extLst>
              <a:ext uri="{FF2B5EF4-FFF2-40B4-BE49-F238E27FC236}">
                <a16:creationId xmlns:a16="http://schemas.microsoft.com/office/drawing/2014/main" id="{1C7B6F92-37C4-1040-BB22-9D0D8B42F86B}"/>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4068569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图片-2">
    <p:spTree>
      <p:nvGrpSpPr>
        <p:cNvPr id="1" name=""/>
        <p:cNvGrpSpPr/>
        <p:nvPr/>
      </p:nvGrpSpPr>
      <p:grpSpPr>
        <a:xfrm>
          <a:off x="0" y="0"/>
          <a:ext cx="0" cy="0"/>
          <a:chOff x="0" y="0"/>
          <a:chExt cx="0" cy="0"/>
        </a:xfrm>
      </p:grpSpPr>
      <p:sp>
        <p:nvSpPr>
          <p:cNvPr id="22" name="内容占位符 2">
            <a:extLst>
              <a:ext uri="{FF2B5EF4-FFF2-40B4-BE49-F238E27FC236}">
                <a16:creationId xmlns:a16="http://schemas.microsoft.com/office/drawing/2014/main" id="{FF7BABF4-43D8-2F4F-A4ED-C7E5587EE453}"/>
              </a:ext>
            </a:extLst>
          </p:cNvPr>
          <p:cNvSpPr>
            <a:spLocks noGrp="1"/>
          </p:cNvSpPr>
          <p:nvPr>
            <p:ph idx="1"/>
          </p:nvPr>
        </p:nvSpPr>
        <p:spPr>
          <a:xfrm>
            <a:off x="819729" y="3909847"/>
            <a:ext cx="10552543" cy="2267115"/>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a:extLst>
              <a:ext uri="{FF2B5EF4-FFF2-40B4-BE49-F238E27FC236}">
                <a16:creationId xmlns:a16="http://schemas.microsoft.com/office/drawing/2014/main" id="{A1CB9C66-E9C6-734F-82DE-A1EFCFFF292E}"/>
              </a:ext>
            </a:extLst>
          </p:cNvPr>
          <p:cNvSpPr>
            <a:spLocks noGrp="1"/>
          </p:cNvSpPr>
          <p:nvPr>
            <p:ph type="pic" sz="quarter" idx="13"/>
          </p:nvPr>
        </p:nvSpPr>
        <p:spPr>
          <a:xfrm>
            <a:off x="819729" y="1307912"/>
            <a:ext cx="10552543" cy="236519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a:extLst>
              <a:ext uri="{FF2B5EF4-FFF2-40B4-BE49-F238E27FC236}">
                <a16:creationId xmlns:a16="http://schemas.microsoft.com/office/drawing/2014/main"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2021/12/31</a:t>
            </a:fld>
            <a:endParaRPr kumimoji="1" lang="zh-CN" altLang="en-US" dirty="0"/>
          </a:p>
        </p:txBody>
      </p:sp>
      <p:sp>
        <p:nvSpPr>
          <p:cNvPr id="27" name="灯片编号占位符 5">
            <a:extLst>
              <a:ext uri="{FF2B5EF4-FFF2-40B4-BE49-F238E27FC236}">
                <a16:creationId xmlns:a16="http://schemas.microsoft.com/office/drawing/2014/main"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1395862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多图">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306074C6-4750-2A45-BDFC-3267D3D3A8CA}"/>
              </a:ext>
            </a:extLst>
          </p:cNvPr>
          <p:cNvSpPr>
            <a:spLocks noGrp="1"/>
          </p:cNvSpPr>
          <p:nvPr>
            <p:ph type="pic" sz="quarter" idx="13"/>
          </p:nvPr>
        </p:nvSpPr>
        <p:spPr>
          <a:xfrm>
            <a:off x="118523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a:extLst>
              <a:ext uri="{FF2B5EF4-FFF2-40B4-BE49-F238E27FC236}">
                <a16:creationId xmlns:a16="http://schemas.microsoft.com/office/drawing/2014/main" id="{80FF6875-5F27-1340-A372-33D49F00CE38}"/>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2021/12/31</a:t>
            </a:fld>
            <a:endParaRPr kumimoji="1" lang="zh-CN" altLang="en-US" dirty="0"/>
          </a:p>
        </p:txBody>
      </p:sp>
      <p:sp>
        <p:nvSpPr>
          <p:cNvPr id="10" name="灯片编号占位符 5">
            <a:extLst>
              <a:ext uri="{FF2B5EF4-FFF2-40B4-BE49-F238E27FC236}">
                <a16:creationId xmlns:a16="http://schemas.microsoft.com/office/drawing/2014/main" id="{24E84E0D-5612-214D-886A-62D43897598B}"/>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11" name="文本框 10">
            <a:extLst>
              <a:ext uri="{FF2B5EF4-FFF2-40B4-BE49-F238E27FC236}">
                <a16:creationId xmlns:a16="http://schemas.microsoft.com/office/drawing/2014/main" id="{7DC064A3-6657-0944-B443-057FCD6D57E0}"/>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a:extLst>
              <a:ext uri="{FF2B5EF4-FFF2-40B4-BE49-F238E27FC236}">
                <a16:creationId xmlns:a16="http://schemas.microsoft.com/office/drawing/2014/main" id="{325162FA-9A0C-3445-96B9-4DBF5730A6D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D499C294-CD26-594F-A3D0-126EF0E525B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C6F931A6-20BA-DC40-A816-3E95F94C06C1}"/>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B85CA4F8-C121-B547-A174-3896CA22215B}"/>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1D9543E2-871A-BC49-ACEB-698200F6688C}"/>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id="{C8C953AE-B047-874E-9EE3-0DFF8B581CBD}"/>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8" name="文本占位符 17">
            <a:extLst>
              <a:ext uri="{FF2B5EF4-FFF2-40B4-BE49-F238E27FC236}">
                <a16:creationId xmlns:a16="http://schemas.microsoft.com/office/drawing/2014/main" id="{B70B654A-9B91-D740-AE29-444A7CD6F721}"/>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0" name="图片占位符 7">
            <a:extLst>
              <a:ext uri="{FF2B5EF4-FFF2-40B4-BE49-F238E27FC236}">
                <a16:creationId xmlns:a16="http://schemas.microsoft.com/office/drawing/2014/main" id="{C8F720DE-D331-054F-B5DA-20BCEDC70A67}"/>
              </a:ext>
            </a:extLst>
          </p:cNvPr>
          <p:cNvSpPr>
            <a:spLocks noGrp="1"/>
          </p:cNvSpPr>
          <p:nvPr>
            <p:ph type="pic" sz="quarter" idx="15"/>
          </p:nvPr>
        </p:nvSpPr>
        <p:spPr>
          <a:xfrm>
            <a:off x="4835526"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1" name="图片占位符 7">
            <a:extLst>
              <a:ext uri="{FF2B5EF4-FFF2-40B4-BE49-F238E27FC236}">
                <a16:creationId xmlns:a16="http://schemas.microsoft.com/office/drawing/2014/main" id="{0DC06DAC-F3F5-8B4F-96E9-3ACE5672CE55}"/>
              </a:ext>
            </a:extLst>
          </p:cNvPr>
          <p:cNvSpPr>
            <a:spLocks noGrp="1"/>
          </p:cNvSpPr>
          <p:nvPr>
            <p:ph type="pic" sz="quarter" idx="16"/>
          </p:nvPr>
        </p:nvSpPr>
        <p:spPr>
          <a:xfrm>
            <a:off x="848582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Tree>
    <p:extLst>
      <p:ext uri="{BB962C8B-B14F-4D97-AF65-F5344CB8AC3E}">
        <p14:creationId xmlns:p14="http://schemas.microsoft.com/office/powerpoint/2010/main" val="3518554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5CAAD63-2FBE-1642-BED1-75BBF93D86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7CC6DA2-57E5-D146-8613-29A6D3C3EB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3460395-21AB-7648-A2F5-BBE6ABFDC717}"/>
              </a:ext>
            </a:extLst>
          </p:cNvPr>
          <p:cNvSpPr>
            <a:spLocks noGrp="1"/>
          </p:cNvSpPr>
          <p:nvPr>
            <p:ph type="dt" sz="half" idx="2"/>
          </p:nvPr>
        </p:nvSpPr>
        <p:spPr>
          <a:xfrm>
            <a:off x="838200" y="6356350"/>
            <a:ext cx="240949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E9F100-E294-4B47-BE5D-7E0607444C1F}" type="datetime1">
              <a:rPr kumimoji="1" lang="zh-CN" altLang="en-US" smtClean="0"/>
              <a:t>2021/12/31</a:t>
            </a:fld>
            <a:endParaRPr kumimoji="1" lang="zh-CN" altLang="en-US"/>
          </a:p>
        </p:txBody>
      </p:sp>
      <p:sp>
        <p:nvSpPr>
          <p:cNvPr id="5" name="页脚占位符 4">
            <a:extLst>
              <a:ext uri="{FF2B5EF4-FFF2-40B4-BE49-F238E27FC236}">
                <a16:creationId xmlns:a16="http://schemas.microsoft.com/office/drawing/2014/main" id="{E158EC5E-14F4-0145-BE8C-CC881B3052BD}"/>
              </a:ext>
            </a:extLst>
          </p:cNvPr>
          <p:cNvSpPr>
            <a:spLocks noGrp="1"/>
          </p:cNvSpPr>
          <p:nvPr>
            <p:ph type="ftr" sz="quarter" idx="3"/>
          </p:nvPr>
        </p:nvSpPr>
        <p:spPr>
          <a:xfrm>
            <a:off x="3247697" y="6356350"/>
            <a:ext cx="5696608" cy="365125"/>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sz="1200">
                <a:solidFill>
                  <a:schemeClr val="tx1">
                    <a:tint val="75000"/>
                  </a:schemeClr>
                </a:solidFill>
              </a:defRPr>
            </a:lvl1pPr>
          </a:lstStyle>
          <a:p>
            <a:r>
              <a:rPr kumimoji="1" lang="en" altLang="zh-CN" dirty="0"/>
              <a:t>BEIJING UNIVERSITY OF POSTS AND TELECOMMUNICATIONS &amp; HUAWEI</a:t>
            </a:r>
          </a:p>
        </p:txBody>
      </p:sp>
      <p:sp>
        <p:nvSpPr>
          <p:cNvPr id="6" name="灯片编号占位符 5">
            <a:extLst>
              <a:ext uri="{FF2B5EF4-FFF2-40B4-BE49-F238E27FC236}">
                <a16:creationId xmlns:a16="http://schemas.microsoft.com/office/drawing/2014/main" id="{63F62BE4-37D6-4A44-8618-0A35D4A7B145}"/>
              </a:ext>
            </a:extLst>
          </p:cNvPr>
          <p:cNvSpPr>
            <a:spLocks noGrp="1"/>
          </p:cNvSpPr>
          <p:nvPr>
            <p:ph type="sldNum" sz="quarter" idx="4"/>
          </p:nvPr>
        </p:nvSpPr>
        <p:spPr>
          <a:xfrm>
            <a:off x="8933794" y="6356350"/>
            <a:ext cx="242000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466B8-AFC2-AE4B-94BC-EF87A0F7179E}" type="slidenum">
              <a:rPr kumimoji="1" lang="zh-CN" altLang="en-US" smtClean="0"/>
              <a:t>‹#›</a:t>
            </a:fld>
            <a:endParaRPr kumimoji="1" lang="zh-CN" altLang="en-US"/>
          </a:p>
        </p:txBody>
      </p:sp>
    </p:spTree>
    <p:extLst>
      <p:ext uri="{BB962C8B-B14F-4D97-AF65-F5344CB8AC3E}">
        <p14:creationId xmlns:p14="http://schemas.microsoft.com/office/powerpoint/2010/main" val="2318071207"/>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8" r:id="rId3"/>
    <p:sldLayoutId id="2147483669" r:id="rId4"/>
    <p:sldLayoutId id="2147483670" r:id="rId5"/>
    <p:sldLayoutId id="2147483650" r:id="rId6"/>
    <p:sldLayoutId id="2147483665" r:id="rId7"/>
    <p:sldLayoutId id="2147483651" r:id="rId8"/>
    <p:sldLayoutId id="2147483672" r:id="rId9"/>
    <p:sldLayoutId id="2147483673" r:id="rId10"/>
    <p:sldLayoutId id="2147483671" r:id="rId11"/>
    <p:sldLayoutId id="2147483674" r:id="rId12"/>
    <p:sldLayoutId id="2147483662" r:id="rId13"/>
    <p:sldLayoutId id="2147483666" r:id="rId14"/>
    <p:sldLayoutId id="2147483675" r:id="rId15"/>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9.wmf"/></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wenku.baidu.com/view/a628ff6db84ae45c3b358c44.html"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7.wmf"/></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2D72B36-652F-7340-A4C9-5FC485D17866}"/>
              </a:ext>
            </a:extLst>
          </p:cNvPr>
          <p:cNvSpPr>
            <a:spLocks noGrp="1"/>
          </p:cNvSpPr>
          <p:nvPr>
            <p:ph type="body" sz="quarter" idx="10"/>
          </p:nvPr>
        </p:nvSpPr>
        <p:spPr>
          <a:xfrm>
            <a:off x="2751115" y="2021962"/>
            <a:ext cx="6689770" cy="2184278"/>
          </a:xfrm>
        </p:spPr>
        <p:txBody>
          <a:bodyPr>
            <a:noAutofit/>
          </a:bodyPr>
          <a:lstStyle/>
          <a:p>
            <a:r>
              <a:rPr kumimoji="1" lang="zh-CN" altLang="en-US" sz="4400" b="1" dirty="0">
                <a:solidFill>
                  <a:schemeClr val="bg1"/>
                </a:solidFill>
                <a:effectLst>
                  <a:outerShdw blurRad="50800" dist="38100" dir="5400000" algn="t" rotWithShape="0">
                    <a:prstClr val="black">
                      <a:alpha val="40000"/>
                    </a:prstClr>
                  </a:outerShdw>
                </a:effectLst>
              </a:rPr>
              <a:t>第</a:t>
            </a:r>
            <a:r>
              <a:rPr kumimoji="1" lang="en-US" altLang="zh-CN" sz="4400" b="1" dirty="0">
                <a:solidFill>
                  <a:schemeClr val="bg1"/>
                </a:solidFill>
                <a:effectLst>
                  <a:outerShdw blurRad="50800" dist="38100" dir="5400000" algn="t" rotWithShape="0">
                    <a:prstClr val="black">
                      <a:alpha val="40000"/>
                    </a:prstClr>
                  </a:outerShdw>
                </a:effectLst>
              </a:rPr>
              <a:t>5/6</a:t>
            </a:r>
            <a:r>
              <a:rPr kumimoji="1" lang="zh-CN" altLang="en-US" sz="4400" b="1" dirty="0">
                <a:solidFill>
                  <a:schemeClr val="bg1"/>
                </a:solidFill>
                <a:effectLst>
                  <a:outerShdw blurRad="50800" dist="38100" dir="5400000" algn="t" rotWithShape="0">
                    <a:prstClr val="black">
                      <a:alpha val="40000"/>
                    </a:prstClr>
                  </a:outerShdw>
                </a:effectLst>
              </a:rPr>
              <a:t>章</a:t>
            </a:r>
            <a:r>
              <a:rPr kumimoji="1" lang="en-US" altLang="zh-CN" sz="4400" b="1" dirty="0">
                <a:solidFill>
                  <a:schemeClr val="bg1"/>
                </a:solidFill>
                <a:effectLst>
                  <a:outerShdw blurRad="50800" dist="38100" dir="5400000" algn="t" rotWithShape="0">
                    <a:prstClr val="black">
                      <a:alpha val="40000"/>
                    </a:prstClr>
                  </a:outerShdw>
                </a:effectLst>
              </a:rPr>
              <a:t>   </a:t>
            </a:r>
            <a:br>
              <a:rPr kumimoji="1" lang="en-US" altLang="zh-CN" sz="4400" b="1" dirty="0">
                <a:solidFill>
                  <a:schemeClr val="bg1"/>
                </a:solidFill>
                <a:effectLst>
                  <a:outerShdw blurRad="50800" dist="38100" dir="5400000" algn="t" rotWithShape="0">
                    <a:prstClr val="black">
                      <a:alpha val="40000"/>
                    </a:prstClr>
                  </a:outerShdw>
                </a:effectLst>
              </a:rPr>
            </a:br>
            <a:endParaRPr kumimoji="1" lang="en-US" altLang="zh-CN" sz="4400" b="1" dirty="0">
              <a:solidFill>
                <a:schemeClr val="bg1"/>
              </a:solidFill>
              <a:effectLst>
                <a:outerShdw blurRad="50800" dist="38100" dir="5400000" algn="t" rotWithShape="0">
                  <a:prstClr val="black">
                    <a:alpha val="40000"/>
                  </a:prstClr>
                </a:outerShdw>
              </a:effectLst>
            </a:endParaRPr>
          </a:p>
          <a:p>
            <a:r>
              <a:rPr kumimoji="1" lang="zh-CN" altLang="en-US" sz="4400" b="1" dirty="0">
                <a:solidFill>
                  <a:schemeClr val="bg1"/>
                </a:solidFill>
                <a:effectLst>
                  <a:outerShdw blurRad="50800" dist="38100" dir="5400000" algn="t" rotWithShape="0">
                    <a:prstClr val="black">
                      <a:alpha val="40000"/>
                    </a:prstClr>
                  </a:outerShdw>
                </a:effectLst>
              </a:rPr>
              <a:t>回溯</a:t>
            </a:r>
            <a:r>
              <a:rPr kumimoji="1" lang="en-US" altLang="zh-CN" sz="4400" b="1" dirty="0">
                <a:solidFill>
                  <a:schemeClr val="bg1"/>
                </a:solidFill>
                <a:effectLst>
                  <a:outerShdw blurRad="50800" dist="38100" dir="5400000" algn="t" rotWithShape="0">
                    <a:prstClr val="black">
                      <a:alpha val="40000"/>
                    </a:prstClr>
                  </a:outerShdw>
                </a:effectLst>
              </a:rPr>
              <a:t>/</a:t>
            </a:r>
            <a:r>
              <a:rPr kumimoji="1" lang="zh-CN" altLang="en-US" sz="4400" b="1" dirty="0">
                <a:solidFill>
                  <a:schemeClr val="bg1"/>
                </a:solidFill>
                <a:effectLst>
                  <a:outerShdw blurRad="50800" dist="38100" dir="5400000" algn="t" rotWithShape="0">
                    <a:prstClr val="black">
                      <a:alpha val="40000"/>
                    </a:prstClr>
                  </a:outerShdw>
                </a:effectLst>
              </a:rPr>
              <a:t>分支限界</a:t>
            </a:r>
          </a:p>
        </p:txBody>
      </p:sp>
    </p:spTree>
    <p:extLst>
      <p:ext uri="{BB962C8B-B14F-4D97-AF65-F5344CB8AC3E}">
        <p14:creationId xmlns:p14="http://schemas.microsoft.com/office/powerpoint/2010/main" val="4217402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要求</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2021/12/31</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395288" y="1196975"/>
            <a:ext cx="11453812" cy="4895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SzPct val="100000"/>
              <a:buFont typeface="Wingdings" panose="05000000000000000000" pitchFamily="2" charset="2"/>
              <a:buChar char="l"/>
              <a:defRPr/>
            </a:pPr>
            <a:r>
              <a:rPr lang="en-US" altLang="zh-CN" dirty="0"/>
              <a:t>1. </a:t>
            </a:r>
            <a:r>
              <a:rPr lang="zh-CN" altLang="en-US" dirty="0"/>
              <a:t>修改完善程序，统计搜索过程中扫描过的搜索树结点总数</a:t>
            </a:r>
            <a:r>
              <a:rPr lang="en-US" altLang="zh-CN" dirty="0"/>
              <a:t>L</a:t>
            </a:r>
          </a:p>
          <a:p>
            <a:pPr marL="342900" lvl="1" indent="-342900">
              <a:lnSpc>
                <a:spcPct val="100000"/>
              </a:lnSpc>
              <a:spcBef>
                <a:spcPts val="600"/>
              </a:spcBef>
              <a:buSzPct val="100000"/>
              <a:buFont typeface="Wingdings" panose="05000000000000000000" pitchFamily="2" charset="2"/>
              <a:buChar char="l"/>
              <a:defRPr/>
            </a:pPr>
            <a:r>
              <a:rPr lang="en-US" altLang="zh-CN" dirty="0"/>
              <a:t>2.</a:t>
            </a:r>
            <a:r>
              <a:rPr lang="zh-CN" altLang="en-US" dirty="0"/>
              <a:t>修改完善程序，记录程序运行时间</a:t>
            </a:r>
            <a:r>
              <a:rPr lang="en-US" altLang="zh-CN" dirty="0"/>
              <a:t>T</a:t>
            </a:r>
          </a:p>
          <a:p>
            <a:endParaRPr lang="zh-CN" altLang="en-US" sz="2400" dirty="0"/>
          </a:p>
          <a:p>
            <a:pPr marL="342900" lvl="1" indent="-342900">
              <a:lnSpc>
                <a:spcPct val="100000"/>
              </a:lnSpc>
              <a:spcBef>
                <a:spcPts val="600"/>
              </a:spcBef>
              <a:buSzPct val="100000"/>
              <a:buFont typeface="Wingdings" panose="05000000000000000000" pitchFamily="2" charset="2"/>
              <a:buChar char="l"/>
              <a:defRPr/>
            </a:pPr>
            <a:r>
              <a:rPr lang="en-US" altLang="zh-CN" dirty="0"/>
              <a:t>3. </a:t>
            </a:r>
            <a:r>
              <a:rPr lang="zh-CN" altLang="en-US" dirty="0"/>
              <a:t>针对图</a:t>
            </a:r>
            <a:r>
              <a:rPr lang="en-US" altLang="zh-CN" dirty="0"/>
              <a:t>1</a:t>
            </a:r>
            <a:r>
              <a:rPr lang="zh-CN" altLang="en-US" dirty="0"/>
              <a:t>、图</a:t>
            </a:r>
            <a:r>
              <a:rPr lang="en-US" altLang="zh-CN" dirty="0"/>
              <a:t>2</a:t>
            </a:r>
            <a:r>
              <a:rPr lang="zh-CN" altLang="en-US" dirty="0"/>
              <a:t>，输出</a:t>
            </a:r>
            <a:r>
              <a:rPr lang="zh-CN" altLang="en-US" dirty="0">
                <a:solidFill>
                  <a:srgbClr val="FF0000"/>
                </a:solidFill>
              </a:rPr>
              <a:t>采用回溯法、分支限界</a:t>
            </a:r>
            <a:r>
              <a:rPr lang="zh-CN" altLang="en-US" dirty="0"/>
              <a:t>法得到的</a:t>
            </a:r>
            <a:endParaRPr lang="zh-CN" altLang="en-US"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defRPr/>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）从起始城市出发的最短旅行路径</a:t>
            </a:r>
          </a:p>
          <a:p>
            <a:pPr marL="800100" lvl="1" indent="-342900">
              <a:lnSpc>
                <a:spcPct val="100000"/>
              </a:lnSpc>
              <a:spcBef>
                <a:spcPts val="600"/>
              </a:spcBef>
              <a:buClr>
                <a:srgbClr val="FF0000"/>
              </a:buClr>
              <a:buSzPct val="80000"/>
              <a:buFont typeface="Wingdings" panose="05000000000000000000" pitchFamily="2" charset="2"/>
              <a:buChar char="n"/>
              <a:defRPr/>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）路径总长度</a:t>
            </a:r>
          </a:p>
          <a:p>
            <a:pPr marL="800100" lvl="1" indent="-342900">
              <a:lnSpc>
                <a:spcPct val="100000"/>
              </a:lnSpc>
              <a:spcBef>
                <a:spcPts val="600"/>
              </a:spcBef>
              <a:buClr>
                <a:srgbClr val="FF0000"/>
              </a:buClr>
              <a:buSzPct val="80000"/>
              <a:buFont typeface="Wingdings" panose="05000000000000000000" pitchFamily="2" charset="2"/>
              <a:buChar char="n"/>
              <a:defRPr/>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）扫描过的搜索树结点总数</a:t>
            </a:r>
            <a:r>
              <a:rPr lang="en-US" altLang="zh-CN" dirty="0">
                <a:latin typeface="微软雅黑" panose="020B0503020204020204" pitchFamily="34" charset="-122"/>
                <a:ea typeface="微软雅黑" panose="020B0503020204020204" pitchFamily="34" charset="-122"/>
              </a:rPr>
              <a:t>L</a:t>
            </a:r>
            <a:endParaRPr lang="zh-CN" altLang="en-US" dirty="0">
              <a:latin typeface="微软雅黑" panose="020B0503020204020204" pitchFamily="34" charset="-122"/>
              <a:ea typeface="微软雅黑" panose="020B0503020204020204" pitchFamily="34" charset="-122"/>
            </a:endParaRPr>
          </a:p>
          <a:p>
            <a:pPr marL="800100" lvl="1" indent="-342900">
              <a:lnSpc>
                <a:spcPct val="100000"/>
              </a:lnSpc>
              <a:spcBef>
                <a:spcPts val="600"/>
              </a:spcBef>
              <a:buClr>
                <a:srgbClr val="FF0000"/>
              </a:buClr>
              <a:buSzPct val="80000"/>
              <a:buFont typeface="Wingdings" panose="05000000000000000000" pitchFamily="2" charset="2"/>
              <a:buChar char="n"/>
              <a:defRPr/>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）程序运行时间</a:t>
            </a:r>
            <a:r>
              <a:rPr lang="en-US" altLang="zh-CN" dirty="0">
                <a:latin typeface="微软雅黑" panose="020B0503020204020204" pitchFamily="34" charset="-122"/>
                <a:ea typeface="微软雅黑" panose="020B0503020204020204" pitchFamily="34" charset="-122"/>
              </a:rPr>
              <a:t>T</a:t>
            </a:r>
          </a:p>
          <a:p>
            <a:pPr>
              <a:buFont typeface="Wingdings" pitchFamily="2" charset="2"/>
              <a:buNone/>
            </a:pPr>
            <a:r>
              <a:rPr lang="en-US" altLang="zh-CN" sz="2400" dirty="0"/>
              <a:t>    </a:t>
            </a:r>
            <a:r>
              <a:rPr lang="zh-CN" altLang="en-US" sz="2400" dirty="0"/>
              <a:t>结果记录在下列表格中：</a:t>
            </a:r>
            <a:endParaRPr lang="en-US" altLang="zh-CN" sz="2400" dirty="0"/>
          </a:p>
          <a:p>
            <a:pPr>
              <a:buFont typeface="Wingdings" pitchFamily="2" charset="2"/>
              <a:buNone/>
            </a:pPr>
            <a:endParaRPr lang="en-US" altLang="zh-CN" dirty="0"/>
          </a:p>
        </p:txBody>
      </p:sp>
    </p:spTree>
    <p:extLst>
      <p:ext uri="{BB962C8B-B14F-4D97-AF65-F5344CB8AC3E}">
        <p14:creationId xmlns:p14="http://schemas.microsoft.com/office/powerpoint/2010/main" val="3487795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Group 162">
            <a:extLst>
              <a:ext uri="{FF2B5EF4-FFF2-40B4-BE49-F238E27FC236}">
                <a16:creationId xmlns:a16="http://schemas.microsoft.com/office/drawing/2014/main" id="{61738225-5D7B-43AD-B995-CC0C6B2F53D6}"/>
              </a:ext>
            </a:extLst>
          </p:cNvPr>
          <p:cNvGraphicFramePr>
            <a:graphicFrameLocks noGrp="1"/>
          </p:cNvGraphicFramePr>
          <p:nvPr/>
        </p:nvGraphicFramePr>
        <p:xfrm>
          <a:off x="209550" y="115888"/>
          <a:ext cx="8569325" cy="5413376"/>
        </p:xfrm>
        <a:graphic>
          <a:graphicData uri="http://schemas.openxmlformats.org/drawingml/2006/table">
            <a:tbl>
              <a:tblPr/>
              <a:tblGrid>
                <a:gridCol w="1050144">
                  <a:extLst>
                    <a:ext uri="{9D8B030D-6E8A-4147-A177-3AD203B41FA5}">
                      <a16:colId xmlns:a16="http://schemas.microsoft.com/office/drawing/2014/main" val="20000"/>
                    </a:ext>
                  </a:extLst>
                </a:gridCol>
                <a:gridCol w="1229679">
                  <a:extLst>
                    <a:ext uri="{9D8B030D-6E8A-4147-A177-3AD203B41FA5}">
                      <a16:colId xmlns:a16="http://schemas.microsoft.com/office/drawing/2014/main" val="20001"/>
                    </a:ext>
                  </a:extLst>
                </a:gridCol>
                <a:gridCol w="2712741">
                  <a:extLst>
                    <a:ext uri="{9D8B030D-6E8A-4147-A177-3AD203B41FA5}">
                      <a16:colId xmlns:a16="http://schemas.microsoft.com/office/drawing/2014/main" val="20002"/>
                    </a:ext>
                  </a:extLst>
                </a:gridCol>
                <a:gridCol w="1341286">
                  <a:extLst>
                    <a:ext uri="{9D8B030D-6E8A-4147-A177-3AD203B41FA5}">
                      <a16:colId xmlns:a16="http://schemas.microsoft.com/office/drawing/2014/main" val="20003"/>
                    </a:ext>
                  </a:extLst>
                </a:gridCol>
                <a:gridCol w="1195421">
                  <a:extLst>
                    <a:ext uri="{9D8B030D-6E8A-4147-A177-3AD203B41FA5}">
                      <a16:colId xmlns:a16="http://schemas.microsoft.com/office/drawing/2014/main" val="20004"/>
                    </a:ext>
                  </a:extLst>
                </a:gridCol>
                <a:gridCol w="1040054">
                  <a:extLst>
                    <a:ext uri="{9D8B030D-6E8A-4147-A177-3AD203B41FA5}">
                      <a16:colId xmlns:a16="http://schemas.microsoft.com/office/drawing/2014/main" val="20005"/>
                    </a:ext>
                  </a:extLst>
                </a:gridCol>
              </a:tblGrid>
              <a:tr h="1432658">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问题</a:t>
                      </a: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L="91438" marR="91438" marT="45672" marB="4567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求解算法</a:t>
                      </a: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L="91438" marR="91438" marT="45672" marB="45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最短回路</a:t>
                      </a:r>
                    </a:p>
                  </a:txBody>
                  <a:tcPr marL="91438" marR="91438" marT="45672" marB="45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路径总长度</a:t>
                      </a: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（单位：</a:t>
                      </a: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rPr>
                        <a:t>m</a:t>
                      </a: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a:t>
                      </a:r>
                    </a:p>
                  </a:txBody>
                  <a:tcPr marL="91438" marR="91438" marT="45672" marB="45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搜索过的结点总数</a:t>
                      </a:r>
                    </a:p>
                  </a:txBody>
                  <a:tcPr marL="91438" marR="91438" marT="45672" marB="45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程序运行时间</a:t>
                      </a: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（单位：</a:t>
                      </a:r>
                      <a:r>
                        <a:rPr kumimoji="0" lang="en-US" altLang="zh-CN" sz="2000" b="0" i="0" u="none" strike="noStrike" cap="none" normalizeH="0" baseline="0" dirty="0">
                          <a:ln>
                            <a:noFill/>
                          </a:ln>
                          <a:solidFill>
                            <a:schemeClr val="tx1"/>
                          </a:solidFill>
                          <a:effectLst/>
                          <a:latin typeface="Times New Roman" pitchFamily="18" charset="0"/>
                          <a:ea typeface="宋体" pitchFamily="2" charset="-122"/>
                        </a:rPr>
                        <a:t>s</a:t>
                      </a: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a:t>
                      </a:r>
                    </a:p>
                  </a:txBody>
                  <a:tcPr marL="91438" marR="91438" marT="45672" marB="45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62001">
                <a:tc rowSpan="2">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rPr>
                        <a:t>15</a:t>
                      </a: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个基站</a:t>
                      </a: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L="91438" marR="91438" marT="45672" marB="4567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回溯</a:t>
                      </a: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L="91438" marR="91438" marT="45672" marB="45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38" marR="91438" marT="45672" marB="45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38" marR="91438" marT="45672" marB="45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38" marR="91438" marT="45672" marB="45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Times New Roman" pitchFamily="18" charset="0"/>
                        <a:ea typeface="宋体" pitchFamily="2" charset="-122"/>
                      </a:endParaRPr>
                    </a:p>
                  </a:txBody>
                  <a:tcPr marL="91438" marR="91438" marT="45672" marB="45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62001">
                <a:tc vMerge="1">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分支限界</a:t>
                      </a: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38" marR="91438" marT="45672" marB="45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38" marR="91438" marT="45672" marB="45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38" marR="91438" marT="45672" marB="45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38" marR="91438" marT="45672" marB="45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38" marR="91438" marT="45672" marB="45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62001">
                <a:tc rowSpan="2">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rPr>
                        <a:t>20</a:t>
                      </a: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个基站</a:t>
                      </a: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L="91438" marR="91438" marT="45672" marB="4567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回溯</a:t>
                      </a:r>
                    </a:p>
                  </a:txBody>
                  <a:tcPr marL="91438" marR="91438" marT="45672" marB="45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38" marR="91438" marT="45672" marB="45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38" marR="91438" marT="45672" marB="45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38" marR="91438" marT="45672" marB="45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38" marR="91438" marT="45672" marB="45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62001">
                <a:tc vMerge="1">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en-US" altLang="zh-CN" sz="2000" b="0" i="1" u="none" strike="noStrike" cap="none" normalizeH="0" baseline="0" dirty="0">
                        <a:ln>
                          <a:noFill/>
                        </a:ln>
                        <a:solidFill>
                          <a:schemeClr val="tx1"/>
                        </a:solidFill>
                        <a:effectLst/>
                        <a:latin typeface="Times New Roman" pitchFamily="18" charset="0"/>
                        <a:ea typeface="宋体" pitchFamily="2" charset="-122"/>
                      </a:endParaRP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分支限界</a:t>
                      </a: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L="91438" marR="91438" marT="45672" marB="45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38" marR="91438" marT="45672" marB="45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38" marR="91438" marT="45672" marB="45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38" marR="91438" marT="45672" marB="45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38" marR="91438" marT="45672" marB="45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32714">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Times New Roman" pitchFamily="18" charset="0"/>
                          <a:ea typeface="宋体" pitchFamily="2" charset="-122"/>
                        </a:rPr>
                        <a:t>22</a:t>
                      </a:r>
                      <a:r>
                        <a:rPr kumimoji="0" lang="zh-CN" altLang="en-US" sz="1800" b="0" i="0" u="none" strike="noStrike" cap="none" normalizeH="0" baseline="0" dirty="0">
                          <a:ln>
                            <a:noFill/>
                          </a:ln>
                          <a:solidFill>
                            <a:schemeClr val="tx1"/>
                          </a:solidFill>
                          <a:effectLst/>
                          <a:latin typeface="Times New Roman" pitchFamily="18" charset="0"/>
                          <a:ea typeface="宋体" pitchFamily="2" charset="-122"/>
                        </a:rPr>
                        <a:t>个基站</a:t>
                      </a:r>
                      <a:endParaRPr kumimoji="0" lang="en-US" altLang="zh-CN" sz="1800" b="0" i="0" u="none" strike="noStrike" cap="none" normalizeH="0" baseline="0" dirty="0">
                        <a:ln>
                          <a:noFill/>
                        </a:ln>
                        <a:solidFill>
                          <a:schemeClr val="tx1"/>
                        </a:solidFill>
                        <a:effectLst/>
                        <a:latin typeface="Times New Roman" pitchFamily="18" charset="0"/>
                        <a:ea typeface="宋体" pitchFamily="2" charset="-122"/>
                      </a:endParaRPr>
                    </a:p>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a:ln>
                            <a:noFill/>
                          </a:ln>
                          <a:solidFill>
                            <a:schemeClr val="tx1"/>
                          </a:solidFill>
                          <a:effectLst/>
                          <a:latin typeface="Times New Roman" pitchFamily="18" charset="0"/>
                          <a:ea typeface="宋体" pitchFamily="2" charset="-122"/>
                        </a:rPr>
                        <a:t>（可选）</a:t>
                      </a:r>
                      <a:endParaRPr kumimoji="0" lang="en-US" altLang="zh-CN" sz="1600" b="0" i="0" u="none" strike="noStrike" cap="none" normalizeH="0" baseline="0" dirty="0">
                        <a:ln>
                          <a:noFill/>
                        </a:ln>
                        <a:solidFill>
                          <a:schemeClr val="tx1"/>
                        </a:solidFill>
                        <a:effectLst/>
                        <a:latin typeface="Times New Roman" pitchFamily="18" charset="0"/>
                        <a:ea typeface="宋体" pitchFamily="2" charset="-122"/>
                      </a:endParaRPr>
                    </a:p>
                  </a:txBody>
                  <a:tcPr marL="91438" marR="91438" marT="45672" marB="4567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回溯法</a:t>
                      </a: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L="91438" marR="91438" marT="45672" marB="45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38" marR="91438" marT="45672" marB="45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38" marR="91438" marT="45672" marB="45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38" marR="91438" marT="45672" marB="45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38" marR="91438" marT="45672" marB="456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8" name="TextBox 1">
            <a:extLst>
              <a:ext uri="{FF2B5EF4-FFF2-40B4-BE49-F238E27FC236}">
                <a16:creationId xmlns:a16="http://schemas.microsoft.com/office/drawing/2014/main" id="{2EB7AFA4-D0FD-4D98-931F-F5EAA76972AE}"/>
              </a:ext>
            </a:extLst>
          </p:cNvPr>
          <p:cNvSpPr txBox="1">
            <a:spLocks noChangeArrowheads="1"/>
          </p:cNvSpPr>
          <p:nvPr/>
        </p:nvSpPr>
        <p:spPr bwMode="auto">
          <a:xfrm>
            <a:off x="179388" y="5657850"/>
            <a:ext cx="8856662" cy="1200150"/>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说明：</a:t>
            </a:r>
            <a:endParaRPr lang="en-US" altLang="zh-CN"/>
          </a:p>
          <a:p>
            <a:pPr eaLnBrk="1" hangingPunct="1"/>
            <a:r>
              <a:rPr lang="zh-CN" altLang="en-US" b="1">
                <a:solidFill>
                  <a:srgbClr val="FF0000"/>
                </a:solidFill>
              </a:rPr>
              <a:t>如果时间充裕</a:t>
            </a:r>
            <a:r>
              <a:rPr lang="en-US" altLang="zh-CN" b="1">
                <a:solidFill>
                  <a:srgbClr val="FF0000"/>
                </a:solidFill>
              </a:rPr>
              <a:t> </a:t>
            </a:r>
            <a:r>
              <a:rPr lang="zh-CN" altLang="en-US" b="1">
                <a:solidFill>
                  <a:srgbClr val="FF0000"/>
                </a:solidFill>
              </a:rPr>
              <a:t>（不做硬性要求）</a:t>
            </a:r>
            <a:r>
              <a:rPr lang="zh-CN" altLang="en-US"/>
              <a:t>，试着针对</a:t>
            </a:r>
            <a:r>
              <a:rPr lang="en-US" altLang="zh-CN"/>
              <a:t>n=22</a:t>
            </a:r>
            <a:r>
              <a:rPr lang="zh-CN" altLang="en-US"/>
              <a:t>个基站组成的无向图，采用回溯法求解最短回路。</a:t>
            </a:r>
            <a:endParaRPr lang="en-US" altLang="zh-CN"/>
          </a:p>
          <a:p>
            <a:pPr eaLnBrk="1" hangingPunct="1"/>
            <a:r>
              <a:rPr lang="en-US" altLang="zh-CN"/>
              <a:t>n=22</a:t>
            </a:r>
            <a:r>
              <a:rPr lang="zh-CN" altLang="en-US"/>
              <a:t>时，采用分支限界法求解时，可能需要搜索和记录的活结点过多，导致内存溢出。</a:t>
            </a:r>
            <a:endParaRPr lang="en-US" altLang="zh-CN"/>
          </a:p>
        </p:txBody>
      </p:sp>
    </p:spTree>
    <p:extLst>
      <p:ext uri="{BB962C8B-B14F-4D97-AF65-F5344CB8AC3E}">
        <p14:creationId xmlns:p14="http://schemas.microsoft.com/office/powerpoint/2010/main" val="2556736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注意</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2021/12/31</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395288" y="1196975"/>
            <a:ext cx="11453812" cy="4895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50000"/>
              </a:lnSpc>
              <a:spcBef>
                <a:spcPts val="600"/>
              </a:spcBef>
              <a:buSzPct val="100000"/>
              <a:buFont typeface="Wingdings" panose="05000000000000000000" pitchFamily="2" charset="2"/>
              <a:buChar char="l"/>
              <a:defRPr/>
            </a:pPr>
            <a:r>
              <a:rPr lang="zh-CN" altLang="en-US" dirty="0">
                <a:latin typeface="微软雅黑" panose="020B0503020204020204" pitchFamily="34" charset="-122"/>
                <a:ea typeface="微软雅黑" panose="020B0503020204020204" pitchFamily="34" charset="-122"/>
              </a:rPr>
              <a:t>对同一个问题，如</a:t>
            </a:r>
            <a:r>
              <a:rPr lang="en-US" altLang="zh-CN" dirty="0">
                <a:latin typeface="微软雅黑" panose="020B0503020204020204" pitchFamily="34" charset="-122"/>
                <a:ea typeface="微软雅黑" panose="020B0503020204020204" pitchFamily="34" charset="-122"/>
              </a:rPr>
              <a:t>15</a:t>
            </a:r>
            <a:r>
              <a:rPr lang="zh-CN" altLang="en-US" dirty="0">
                <a:latin typeface="微软雅黑" panose="020B0503020204020204" pitchFamily="34" charset="-122"/>
                <a:ea typeface="微软雅黑" panose="020B0503020204020204" pitchFamily="34" charset="-122"/>
              </a:rPr>
              <a:t>个基站组成的图，采用回溯法、分支限界法</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spcBef>
                <a:spcPts val="600"/>
              </a:spcBef>
              <a:buClr>
                <a:srgbClr val="FF0000"/>
              </a:buClr>
              <a:buSzPct val="80000"/>
              <a:buFont typeface="Wingdings" panose="05000000000000000000" pitchFamily="2" charset="2"/>
              <a:buChar char="n"/>
              <a:defRPr/>
            </a:pPr>
            <a:r>
              <a:rPr lang="zh-CN" altLang="en-US" dirty="0">
                <a:latin typeface="微软雅黑" panose="020B0503020204020204" pitchFamily="34" charset="-122"/>
                <a:ea typeface="微软雅黑" panose="020B0503020204020204" pitchFamily="34" charset="-122"/>
              </a:rPr>
              <a:t>得到的最短路径回路应当是一样的，或至少最短回路的长度是一样的</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spcBef>
                <a:spcPts val="600"/>
              </a:spcBef>
              <a:buClr>
                <a:srgbClr val="FF0000"/>
              </a:buClr>
              <a:buSzPct val="80000"/>
              <a:buFont typeface="Wingdings" panose="05000000000000000000" pitchFamily="2" charset="2"/>
              <a:buChar char="n"/>
              <a:defRPr/>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种方法搜索的节点数目、运行时间有可能不同</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7175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图的</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m</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着色问题</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2021/12/31</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395288" y="1196975"/>
            <a:ext cx="11443786" cy="5472113"/>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10000"/>
              </a:lnSpc>
              <a:spcBef>
                <a:spcPts val="600"/>
              </a:spcBef>
              <a:buSzPct val="100000"/>
              <a:buFont typeface="Wingdings" panose="05000000000000000000" pitchFamily="2" charset="2"/>
              <a:buChar char="l"/>
              <a:defRPr/>
            </a:pPr>
            <a:r>
              <a:rPr lang="zh-CN" altLang="en-US" sz="2400" dirty="0">
                <a:latin typeface="微软雅黑" panose="020B0503020204020204" pitchFamily="34" charset="-122"/>
                <a:ea typeface="微软雅黑" panose="020B0503020204020204" pitchFamily="34" charset="-122"/>
              </a:rPr>
              <a:t>从昆明</a:t>
            </a:r>
            <a:r>
              <a:rPr lang="en-US" altLang="zh-CN" sz="2400" dirty="0">
                <a:latin typeface="微软雅黑" panose="020B0503020204020204" pitchFamily="34" charset="-122"/>
                <a:ea typeface="微软雅黑" panose="020B0503020204020204" pitchFamily="34" charset="-122"/>
              </a:rPr>
              <a:t>LTE</a:t>
            </a:r>
            <a:r>
              <a:rPr lang="zh-CN" altLang="en-US" sz="2400" dirty="0">
                <a:latin typeface="微软雅黑" panose="020B0503020204020204" pitchFamily="34" charset="-122"/>
                <a:ea typeface="微软雅黑" panose="020B0503020204020204" pitchFamily="34" charset="-122"/>
              </a:rPr>
              <a:t>网络中，选取部分基站，计算基站间的距离，在部分基站间引入边，得到</a:t>
            </a:r>
          </a:p>
          <a:p>
            <a:pPr marL="800100" lvl="1" indent="-342900" algn="l">
              <a:lnSpc>
                <a:spcPct val="100000"/>
              </a:lnSpc>
              <a:spcBef>
                <a:spcPts val="600"/>
              </a:spcBef>
              <a:buClr>
                <a:srgbClr val="FF0000"/>
              </a:buClr>
              <a:buSzPct val="80000"/>
              <a:buFont typeface="Wingdings" panose="05000000000000000000" pitchFamily="2" charset="2"/>
              <a:buChar char="n"/>
              <a:defRPr/>
            </a:pPr>
            <a:r>
              <a:rPr lang="en-US" altLang="zh-CN" sz="2400" dirty="0"/>
              <a:t>1</a:t>
            </a:r>
            <a:r>
              <a:rPr lang="zh-CN" altLang="en-US" sz="2400" dirty="0"/>
              <a:t>）图</a:t>
            </a:r>
            <a:r>
              <a:rPr lang="en-US" altLang="zh-CN" sz="2400" dirty="0"/>
              <a:t>1. n=22</a:t>
            </a:r>
            <a:r>
              <a:rPr lang="zh-CN" altLang="en-US" sz="2400" dirty="0"/>
              <a:t>个基站顶点组成的图</a:t>
            </a:r>
          </a:p>
          <a:p>
            <a:pPr marL="800100" lvl="1" indent="-342900" algn="l">
              <a:lnSpc>
                <a:spcPct val="100000"/>
              </a:lnSpc>
              <a:spcBef>
                <a:spcPts val="600"/>
              </a:spcBef>
              <a:buClr>
                <a:srgbClr val="FF0000"/>
              </a:buClr>
              <a:buSzPct val="80000"/>
              <a:buFont typeface="Wingdings" panose="05000000000000000000" pitchFamily="2" charset="2"/>
              <a:buChar char="n"/>
              <a:defRPr/>
            </a:pPr>
            <a:r>
              <a:rPr lang="en-US" altLang="zh-CN" sz="2400" dirty="0"/>
              <a:t>2</a:t>
            </a:r>
            <a:r>
              <a:rPr lang="zh-CN" altLang="en-US" sz="2400" dirty="0"/>
              <a:t>）图</a:t>
            </a:r>
            <a:r>
              <a:rPr lang="en-US" altLang="zh-CN" sz="2400" dirty="0"/>
              <a:t>3. n=42</a:t>
            </a:r>
            <a:r>
              <a:rPr lang="zh-CN" altLang="en-US" sz="2400" dirty="0"/>
              <a:t>个基站顶点组成的图</a:t>
            </a:r>
          </a:p>
          <a:p>
            <a:pPr>
              <a:buFont typeface="Wingdings" pitchFamily="2" charset="2"/>
              <a:buNone/>
            </a:pPr>
            <a:endParaRPr lang="zh-CN" altLang="en-US" sz="2800" dirty="0"/>
          </a:p>
          <a:p>
            <a:pPr>
              <a:buFont typeface="Wingdings" pitchFamily="2" charset="2"/>
              <a:buNone/>
            </a:pPr>
            <a:endParaRPr lang="zh-CN" altLang="en-US" sz="2800" dirty="0"/>
          </a:p>
          <a:p>
            <a:pPr>
              <a:buFont typeface="Wingdings" pitchFamily="2" charset="2"/>
              <a:buNone/>
            </a:pPr>
            <a:endParaRPr lang="zh-CN" altLang="en-US" sz="2800" dirty="0"/>
          </a:p>
          <a:p>
            <a:pPr>
              <a:buFont typeface="Wingdings" pitchFamily="2" charset="2"/>
              <a:buNone/>
            </a:pPr>
            <a:endParaRPr lang="zh-CN" altLang="en-US" sz="2800" dirty="0"/>
          </a:p>
          <a:p>
            <a:pPr>
              <a:buFont typeface="Wingdings" pitchFamily="2" charset="2"/>
              <a:buNone/>
            </a:pPr>
            <a:r>
              <a:rPr lang="zh-CN" altLang="en-US" sz="2800" dirty="0"/>
              <a:t>    </a:t>
            </a:r>
          </a:p>
        </p:txBody>
      </p:sp>
      <p:sp>
        <p:nvSpPr>
          <p:cNvPr id="8" name="TextBox 2"/>
          <p:cNvSpPr txBox="1">
            <a:spLocks noChangeArrowheads="1"/>
          </p:cNvSpPr>
          <p:nvPr/>
        </p:nvSpPr>
        <p:spPr bwMode="auto">
          <a:xfrm>
            <a:off x="4011557" y="5178524"/>
            <a:ext cx="7561262" cy="831850"/>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dirty="0"/>
              <a:t>说明：</a:t>
            </a:r>
            <a:r>
              <a:rPr lang="en-US" altLang="zh-CN" sz="2400" dirty="0"/>
              <a:t>2</a:t>
            </a:r>
            <a:r>
              <a:rPr lang="zh-CN" altLang="en-US" sz="2400" dirty="0"/>
              <a:t>个基站间如果无直接路径，则邻接矩阵中</a:t>
            </a:r>
            <a:r>
              <a:rPr lang="en-US" altLang="zh-CN" sz="2400" dirty="0"/>
              <a:t>2</a:t>
            </a:r>
            <a:r>
              <a:rPr lang="zh-CN" altLang="en-US" sz="2400" dirty="0"/>
              <a:t>个基站顶点间的权重为</a:t>
            </a:r>
            <a:r>
              <a:rPr lang="en-US" altLang="zh-CN" sz="2400" dirty="0"/>
              <a:t>99999</a:t>
            </a:r>
            <a:endParaRPr lang="zh-CN" altLang="en-US" sz="2400" dirty="0"/>
          </a:p>
        </p:txBody>
      </p:sp>
      <p:graphicFrame>
        <p:nvGraphicFramePr>
          <p:cNvPr id="2" name="对象 1">
            <a:extLst>
              <a:ext uri="{FF2B5EF4-FFF2-40B4-BE49-F238E27FC236}">
                <a16:creationId xmlns:a16="http://schemas.microsoft.com/office/drawing/2014/main" id="{C5A7F95E-9052-41D6-9FA2-972D17EF3F75}"/>
              </a:ext>
            </a:extLst>
          </p:cNvPr>
          <p:cNvGraphicFramePr>
            <a:graphicFrameLocks noChangeAspect="1"/>
          </p:cNvGraphicFramePr>
          <p:nvPr>
            <p:extLst>
              <p:ext uri="{D42A27DB-BD31-4B8C-83A1-F6EECF244321}">
                <p14:modId xmlns:p14="http://schemas.microsoft.com/office/powerpoint/2010/main" val="3568329777"/>
              </p:ext>
            </p:extLst>
          </p:nvPr>
        </p:nvGraphicFramePr>
        <p:xfrm>
          <a:off x="5310154" y="3029048"/>
          <a:ext cx="6752209" cy="1199113"/>
        </p:xfrm>
        <a:graphic>
          <a:graphicData uri="http://schemas.openxmlformats.org/presentationml/2006/ole">
            <mc:AlternateContent xmlns:mc="http://schemas.openxmlformats.org/markup-compatibility/2006">
              <mc:Choice xmlns:v="urn:schemas-microsoft-com:vml" Requires="v">
                <p:oleObj spid="_x0000_s22542" name="包装程序外壳对象" showAsIcon="1" r:id="rId3" imgW="2422800" imgH="430920" progId="Package">
                  <p:embed/>
                </p:oleObj>
              </mc:Choice>
              <mc:Fallback>
                <p:oleObj name="包装程序外壳对象" showAsIcon="1" r:id="rId3" imgW="2422800" imgH="430920" progId="Package">
                  <p:embed/>
                  <p:pic>
                    <p:nvPicPr>
                      <p:cNvPr id="0" name=""/>
                      <p:cNvPicPr/>
                      <p:nvPr/>
                    </p:nvPicPr>
                    <p:blipFill>
                      <a:blip r:embed="rId4"/>
                      <a:stretch>
                        <a:fillRect/>
                      </a:stretch>
                    </p:blipFill>
                    <p:spPr>
                      <a:xfrm>
                        <a:off x="5310154" y="3029048"/>
                        <a:ext cx="6752209" cy="1199113"/>
                      </a:xfrm>
                      <a:prstGeom prst="rect">
                        <a:avLst/>
                      </a:prstGeom>
                    </p:spPr>
                  </p:pic>
                </p:oleObj>
              </mc:Fallback>
            </mc:AlternateContent>
          </a:graphicData>
        </a:graphic>
      </p:graphicFrame>
    </p:spTree>
    <p:extLst>
      <p:ext uri="{BB962C8B-B14F-4D97-AF65-F5344CB8AC3E}">
        <p14:creationId xmlns:p14="http://schemas.microsoft.com/office/powerpoint/2010/main" val="845167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32"/>
          <p:cNvGrpSpPr>
            <a:grpSpLocks/>
          </p:cNvGrpSpPr>
          <p:nvPr/>
        </p:nvGrpSpPr>
        <p:grpSpPr bwMode="auto">
          <a:xfrm>
            <a:off x="1570567" y="333375"/>
            <a:ext cx="9048751" cy="5672138"/>
            <a:chOff x="759" y="352"/>
            <a:chExt cx="4275" cy="3573"/>
          </a:xfrm>
        </p:grpSpPr>
        <p:pic>
          <p:nvPicPr>
            <p:cNvPr id="10244" name="Picture 4" descr="22个基站截图—v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 y="394"/>
              <a:ext cx="4127" cy="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bwMode="auto">
            <a:xfrm>
              <a:off x="4044" y="2745"/>
              <a:ext cx="270" cy="233"/>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a:t>
              </a:r>
              <a:endParaRPr lang="zh-CN" altLang="en-US" dirty="0">
                <a:ea typeface="宋体" pitchFamily="2" charset="-122"/>
              </a:endParaRPr>
            </a:p>
          </p:txBody>
        </p:sp>
        <p:sp>
          <p:nvSpPr>
            <p:cNvPr id="11" name="矩形 10"/>
            <p:cNvSpPr/>
            <p:nvPr/>
          </p:nvSpPr>
          <p:spPr bwMode="auto">
            <a:xfrm>
              <a:off x="4674" y="2430"/>
              <a:ext cx="270" cy="233"/>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4</a:t>
              </a:r>
              <a:endParaRPr lang="zh-CN" altLang="en-US" dirty="0">
                <a:ea typeface="宋体" pitchFamily="2" charset="-122"/>
              </a:endParaRPr>
            </a:p>
          </p:txBody>
        </p:sp>
        <p:sp>
          <p:nvSpPr>
            <p:cNvPr id="12" name="矩形 11"/>
            <p:cNvSpPr/>
            <p:nvPr/>
          </p:nvSpPr>
          <p:spPr bwMode="auto">
            <a:xfrm>
              <a:off x="4854" y="1350"/>
              <a:ext cx="180" cy="233"/>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6</a:t>
              </a:r>
              <a:endParaRPr lang="zh-CN" altLang="en-US" dirty="0">
                <a:ea typeface="宋体" pitchFamily="2" charset="-122"/>
              </a:endParaRPr>
            </a:p>
          </p:txBody>
        </p:sp>
        <p:sp>
          <p:nvSpPr>
            <p:cNvPr id="13" name="矩形 12"/>
            <p:cNvSpPr/>
            <p:nvPr/>
          </p:nvSpPr>
          <p:spPr bwMode="auto">
            <a:xfrm>
              <a:off x="3909" y="1935"/>
              <a:ext cx="270" cy="233"/>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8</a:t>
              </a:r>
              <a:endParaRPr lang="zh-CN" altLang="en-US" dirty="0">
                <a:ea typeface="宋体" pitchFamily="2" charset="-122"/>
              </a:endParaRPr>
            </a:p>
          </p:txBody>
        </p:sp>
        <p:sp>
          <p:nvSpPr>
            <p:cNvPr id="14" name="矩形 13"/>
            <p:cNvSpPr/>
            <p:nvPr/>
          </p:nvSpPr>
          <p:spPr bwMode="auto">
            <a:xfrm>
              <a:off x="3954" y="1207"/>
              <a:ext cx="315" cy="233"/>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18</a:t>
              </a:r>
              <a:endParaRPr lang="zh-CN" altLang="en-US" dirty="0">
                <a:ea typeface="宋体" pitchFamily="2" charset="-122"/>
              </a:endParaRPr>
            </a:p>
          </p:txBody>
        </p:sp>
        <p:sp>
          <p:nvSpPr>
            <p:cNvPr id="15" name="矩形 14"/>
            <p:cNvSpPr/>
            <p:nvPr/>
          </p:nvSpPr>
          <p:spPr bwMode="auto">
            <a:xfrm>
              <a:off x="2874" y="1612"/>
              <a:ext cx="315" cy="233"/>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19</a:t>
              </a:r>
              <a:endParaRPr lang="zh-CN" altLang="en-US" dirty="0">
                <a:ea typeface="宋体" pitchFamily="2" charset="-122"/>
              </a:endParaRPr>
            </a:p>
          </p:txBody>
        </p:sp>
        <p:sp>
          <p:nvSpPr>
            <p:cNvPr id="16" name="矩形 15"/>
            <p:cNvSpPr/>
            <p:nvPr/>
          </p:nvSpPr>
          <p:spPr bwMode="auto">
            <a:xfrm>
              <a:off x="2784" y="983"/>
              <a:ext cx="270" cy="233"/>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11</a:t>
              </a:r>
              <a:endParaRPr lang="zh-CN" altLang="en-US" dirty="0">
                <a:ea typeface="宋体" pitchFamily="2" charset="-122"/>
              </a:endParaRPr>
            </a:p>
          </p:txBody>
        </p:sp>
        <p:sp>
          <p:nvSpPr>
            <p:cNvPr id="17" name="矩形 16"/>
            <p:cNvSpPr/>
            <p:nvPr/>
          </p:nvSpPr>
          <p:spPr bwMode="auto">
            <a:xfrm>
              <a:off x="2694" y="405"/>
              <a:ext cx="405" cy="233"/>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22</a:t>
              </a:r>
              <a:endParaRPr lang="zh-CN" altLang="en-US" dirty="0">
                <a:ea typeface="宋体" pitchFamily="2" charset="-122"/>
              </a:endParaRPr>
            </a:p>
          </p:txBody>
        </p:sp>
        <p:sp>
          <p:nvSpPr>
            <p:cNvPr id="18" name="矩形 17"/>
            <p:cNvSpPr/>
            <p:nvPr/>
          </p:nvSpPr>
          <p:spPr bwMode="auto">
            <a:xfrm>
              <a:off x="1434" y="802"/>
              <a:ext cx="315" cy="233"/>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17</a:t>
              </a:r>
              <a:endParaRPr lang="zh-CN" altLang="en-US" dirty="0">
                <a:ea typeface="宋体" pitchFamily="2" charset="-122"/>
              </a:endParaRPr>
            </a:p>
          </p:txBody>
        </p:sp>
        <p:sp>
          <p:nvSpPr>
            <p:cNvPr id="19" name="矩形 18"/>
            <p:cNvSpPr/>
            <p:nvPr/>
          </p:nvSpPr>
          <p:spPr bwMode="auto">
            <a:xfrm>
              <a:off x="1929" y="1215"/>
              <a:ext cx="270" cy="233"/>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7</a:t>
              </a:r>
              <a:endParaRPr lang="zh-CN" altLang="en-US" dirty="0">
                <a:ea typeface="宋体" pitchFamily="2" charset="-122"/>
              </a:endParaRPr>
            </a:p>
          </p:txBody>
        </p:sp>
        <p:sp>
          <p:nvSpPr>
            <p:cNvPr id="20" name="矩形 19"/>
            <p:cNvSpPr/>
            <p:nvPr/>
          </p:nvSpPr>
          <p:spPr bwMode="auto">
            <a:xfrm>
              <a:off x="1479" y="2025"/>
              <a:ext cx="315" cy="233"/>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16</a:t>
              </a:r>
              <a:endParaRPr lang="zh-CN" altLang="en-US" dirty="0">
                <a:ea typeface="宋体" pitchFamily="2" charset="-122"/>
              </a:endParaRPr>
            </a:p>
          </p:txBody>
        </p:sp>
        <p:sp>
          <p:nvSpPr>
            <p:cNvPr id="21" name="矩形 20"/>
            <p:cNvSpPr/>
            <p:nvPr/>
          </p:nvSpPr>
          <p:spPr bwMode="auto">
            <a:xfrm>
              <a:off x="1974" y="3367"/>
              <a:ext cx="315" cy="233"/>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12</a:t>
              </a:r>
              <a:endParaRPr lang="zh-CN" altLang="en-US" dirty="0">
                <a:ea typeface="宋体" pitchFamily="2" charset="-122"/>
              </a:endParaRPr>
            </a:p>
          </p:txBody>
        </p:sp>
        <p:sp>
          <p:nvSpPr>
            <p:cNvPr id="22" name="矩形 21"/>
            <p:cNvSpPr/>
            <p:nvPr/>
          </p:nvSpPr>
          <p:spPr bwMode="auto">
            <a:xfrm>
              <a:off x="2874" y="3502"/>
              <a:ext cx="315" cy="233"/>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14</a:t>
              </a:r>
              <a:endParaRPr lang="zh-CN" altLang="en-US" dirty="0">
                <a:ea typeface="宋体" pitchFamily="2" charset="-122"/>
              </a:endParaRPr>
            </a:p>
          </p:txBody>
        </p:sp>
        <p:sp>
          <p:nvSpPr>
            <p:cNvPr id="23" name="矩形 22"/>
            <p:cNvSpPr/>
            <p:nvPr/>
          </p:nvSpPr>
          <p:spPr bwMode="auto">
            <a:xfrm>
              <a:off x="2919" y="2520"/>
              <a:ext cx="321" cy="233"/>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21</a:t>
              </a:r>
              <a:endParaRPr lang="zh-CN" altLang="en-US" dirty="0">
                <a:ea typeface="宋体" pitchFamily="2" charset="-122"/>
              </a:endParaRPr>
            </a:p>
          </p:txBody>
        </p:sp>
        <p:sp>
          <p:nvSpPr>
            <p:cNvPr id="24" name="矩形 23"/>
            <p:cNvSpPr/>
            <p:nvPr/>
          </p:nvSpPr>
          <p:spPr bwMode="auto">
            <a:xfrm>
              <a:off x="3324" y="2512"/>
              <a:ext cx="315" cy="233"/>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10</a:t>
              </a:r>
              <a:endParaRPr lang="zh-CN" altLang="en-US" dirty="0">
                <a:ea typeface="宋体" pitchFamily="2" charset="-122"/>
              </a:endParaRPr>
            </a:p>
          </p:txBody>
        </p:sp>
        <p:sp>
          <p:nvSpPr>
            <p:cNvPr id="25" name="矩形 24"/>
            <p:cNvSpPr/>
            <p:nvPr/>
          </p:nvSpPr>
          <p:spPr bwMode="auto">
            <a:xfrm>
              <a:off x="894" y="2475"/>
              <a:ext cx="315" cy="233"/>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13</a:t>
              </a:r>
              <a:endParaRPr lang="zh-CN" altLang="en-US" dirty="0">
                <a:ea typeface="宋体" pitchFamily="2" charset="-122"/>
              </a:endParaRPr>
            </a:p>
          </p:txBody>
        </p:sp>
        <p:sp>
          <p:nvSpPr>
            <p:cNvPr id="26" name="矩形 25"/>
            <p:cNvSpPr/>
            <p:nvPr/>
          </p:nvSpPr>
          <p:spPr bwMode="auto">
            <a:xfrm>
              <a:off x="984" y="3142"/>
              <a:ext cx="270" cy="233"/>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2</a:t>
              </a:r>
              <a:endParaRPr lang="zh-CN" altLang="en-US" dirty="0">
                <a:ea typeface="宋体" pitchFamily="2" charset="-122"/>
              </a:endParaRPr>
            </a:p>
          </p:txBody>
        </p:sp>
        <p:sp>
          <p:nvSpPr>
            <p:cNvPr id="27" name="矩形 26"/>
            <p:cNvSpPr/>
            <p:nvPr/>
          </p:nvSpPr>
          <p:spPr bwMode="auto">
            <a:xfrm>
              <a:off x="939" y="3682"/>
              <a:ext cx="315" cy="233"/>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15</a:t>
              </a:r>
              <a:endParaRPr lang="zh-CN" altLang="en-US" dirty="0">
                <a:ea typeface="宋体" pitchFamily="2" charset="-122"/>
              </a:endParaRPr>
            </a:p>
          </p:txBody>
        </p:sp>
        <p:sp>
          <p:nvSpPr>
            <p:cNvPr id="28" name="矩形 27"/>
            <p:cNvSpPr/>
            <p:nvPr/>
          </p:nvSpPr>
          <p:spPr bwMode="auto">
            <a:xfrm>
              <a:off x="759" y="1980"/>
              <a:ext cx="270" cy="233"/>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3</a:t>
              </a:r>
              <a:endParaRPr lang="zh-CN" altLang="en-US" dirty="0">
                <a:ea typeface="宋体" pitchFamily="2" charset="-122"/>
              </a:endParaRPr>
            </a:p>
          </p:txBody>
        </p:sp>
        <p:sp>
          <p:nvSpPr>
            <p:cNvPr id="29" name="矩形 28"/>
            <p:cNvSpPr/>
            <p:nvPr/>
          </p:nvSpPr>
          <p:spPr bwMode="auto">
            <a:xfrm>
              <a:off x="759" y="1215"/>
              <a:ext cx="270" cy="233"/>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9</a:t>
              </a:r>
              <a:endParaRPr lang="zh-CN" altLang="en-US" dirty="0">
                <a:ea typeface="宋体" pitchFamily="2" charset="-122"/>
              </a:endParaRPr>
            </a:p>
          </p:txBody>
        </p:sp>
        <p:sp>
          <p:nvSpPr>
            <p:cNvPr id="30" name="矩形 29"/>
            <p:cNvSpPr/>
            <p:nvPr/>
          </p:nvSpPr>
          <p:spPr bwMode="auto">
            <a:xfrm>
              <a:off x="1479" y="352"/>
              <a:ext cx="270" cy="233"/>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5</a:t>
              </a:r>
              <a:endParaRPr lang="zh-CN" altLang="en-US" dirty="0">
                <a:ea typeface="宋体" pitchFamily="2" charset="-122"/>
              </a:endParaRPr>
            </a:p>
          </p:txBody>
        </p:sp>
        <p:sp>
          <p:nvSpPr>
            <p:cNvPr id="31" name="矩形 30"/>
            <p:cNvSpPr/>
            <p:nvPr/>
          </p:nvSpPr>
          <p:spPr bwMode="auto">
            <a:xfrm>
              <a:off x="759" y="487"/>
              <a:ext cx="315" cy="233"/>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20</a:t>
              </a:r>
              <a:endParaRPr lang="zh-CN" altLang="en-US" dirty="0">
                <a:ea typeface="宋体" pitchFamily="2" charset="-122"/>
              </a:endParaRPr>
            </a:p>
          </p:txBody>
        </p:sp>
      </p:grpSp>
      <p:sp>
        <p:nvSpPr>
          <p:cNvPr id="10243" name="Text Box 31"/>
          <p:cNvSpPr txBox="1">
            <a:spLocks noChangeArrowheads="1"/>
          </p:cNvSpPr>
          <p:nvPr/>
        </p:nvSpPr>
        <p:spPr bwMode="auto">
          <a:xfrm>
            <a:off x="3917951" y="6092825"/>
            <a:ext cx="39469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a:t>图</a:t>
            </a:r>
            <a:r>
              <a:rPr lang="en-US" altLang="zh-CN" sz="2400"/>
              <a:t>1. 22</a:t>
            </a:r>
            <a:r>
              <a:rPr lang="zh-CN" altLang="en-US" sz="2400"/>
              <a:t>个基站组成的无向图</a:t>
            </a:r>
          </a:p>
        </p:txBody>
      </p:sp>
    </p:spTree>
    <p:extLst>
      <p:ext uri="{BB962C8B-B14F-4D97-AF65-F5344CB8AC3E}">
        <p14:creationId xmlns:p14="http://schemas.microsoft.com/office/powerpoint/2010/main" val="3568611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31"/>
          <p:cNvSpPr txBox="1">
            <a:spLocks noChangeArrowheads="1"/>
          </p:cNvSpPr>
          <p:nvPr/>
        </p:nvSpPr>
        <p:spPr bwMode="auto">
          <a:xfrm>
            <a:off x="6864351" y="6396038"/>
            <a:ext cx="39469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a:t>图</a:t>
            </a:r>
            <a:r>
              <a:rPr lang="en-US" altLang="zh-CN" sz="2400"/>
              <a:t>2. 30</a:t>
            </a:r>
            <a:r>
              <a:rPr lang="zh-CN" altLang="en-US" sz="2400"/>
              <a:t>个基站组成的无向图</a:t>
            </a:r>
          </a:p>
        </p:txBody>
      </p:sp>
      <p:grpSp>
        <p:nvGrpSpPr>
          <p:cNvPr id="11267" name="组合 35"/>
          <p:cNvGrpSpPr>
            <a:grpSpLocks/>
          </p:cNvGrpSpPr>
          <p:nvPr/>
        </p:nvGrpSpPr>
        <p:grpSpPr bwMode="auto">
          <a:xfrm>
            <a:off x="285751" y="-45887"/>
            <a:ext cx="9812867" cy="6521152"/>
            <a:chOff x="1427163" y="100162"/>
            <a:chExt cx="7359650" cy="6521152"/>
          </a:xfrm>
        </p:grpSpPr>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188" y="146050"/>
              <a:ext cx="7286625" cy="642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矩形 37"/>
            <p:cNvSpPr/>
            <p:nvPr/>
          </p:nvSpPr>
          <p:spPr bwMode="auto">
            <a:xfrm>
              <a:off x="1427163" y="4391174"/>
              <a:ext cx="500062" cy="461665"/>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400" dirty="0">
                  <a:ea typeface="宋体" pitchFamily="2" charset="-122"/>
                </a:rPr>
                <a:t>28</a:t>
              </a:r>
              <a:endParaRPr lang="zh-CN" altLang="en-US" sz="2400" dirty="0">
                <a:ea typeface="宋体" pitchFamily="2" charset="-122"/>
              </a:endParaRPr>
            </a:p>
          </p:txBody>
        </p:sp>
        <p:sp>
          <p:nvSpPr>
            <p:cNvPr id="39" name="矩形 38"/>
            <p:cNvSpPr/>
            <p:nvPr/>
          </p:nvSpPr>
          <p:spPr bwMode="auto">
            <a:xfrm>
              <a:off x="2268538" y="5975499"/>
              <a:ext cx="500062" cy="461665"/>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400" dirty="0">
                  <a:ea typeface="宋体" pitchFamily="2" charset="-122"/>
                </a:rPr>
                <a:t>19</a:t>
              </a:r>
              <a:endParaRPr lang="zh-CN" altLang="en-US" sz="2400" dirty="0">
                <a:ea typeface="宋体" pitchFamily="2" charset="-122"/>
              </a:endParaRPr>
            </a:p>
          </p:txBody>
        </p:sp>
        <p:sp>
          <p:nvSpPr>
            <p:cNvPr id="40" name="矩形 39"/>
            <p:cNvSpPr/>
            <p:nvPr/>
          </p:nvSpPr>
          <p:spPr bwMode="auto">
            <a:xfrm>
              <a:off x="3419475" y="5904062"/>
              <a:ext cx="500063" cy="461665"/>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400" dirty="0">
                  <a:ea typeface="宋体" pitchFamily="2" charset="-122"/>
                </a:rPr>
                <a:t>9</a:t>
              </a:r>
              <a:endParaRPr lang="zh-CN" altLang="en-US" sz="2400" dirty="0">
                <a:ea typeface="宋体" pitchFamily="2" charset="-122"/>
              </a:endParaRPr>
            </a:p>
          </p:txBody>
        </p:sp>
        <p:sp>
          <p:nvSpPr>
            <p:cNvPr id="41" name="矩形 40"/>
            <p:cNvSpPr/>
            <p:nvPr/>
          </p:nvSpPr>
          <p:spPr bwMode="auto">
            <a:xfrm>
              <a:off x="4232275" y="6159649"/>
              <a:ext cx="500063" cy="461665"/>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400" dirty="0">
                  <a:ea typeface="宋体" pitchFamily="2" charset="-122"/>
                </a:rPr>
                <a:t>7</a:t>
              </a:r>
              <a:endParaRPr lang="zh-CN" altLang="en-US" sz="2400" dirty="0">
                <a:ea typeface="宋体" pitchFamily="2" charset="-122"/>
              </a:endParaRPr>
            </a:p>
          </p:txBody>
        </p:sp>
        <p:sp>
          <p:nvSpPr>
            <p:cNvPr id="42" name="矩形 41"/>
            <p:cNvSpPr/>
            <p:nvPr/>
          </p:nvSpPr>
          <p:spPr bwMode="auto">
            <a:xfrm>
              <a:off x="5446713" y="6153299"/>
              <a:ext cx="500062" cy="461665"/>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400" dirty="0">
                  <a:ea typeface="宋体" pitchFamily="2" charset="-122"/>
                </a:rPr>
                <a:t>30</a:t>
              </a:r>
              <a:endParaRPr lang="zh-CN" altLang="en-US" sz="2400" dirty="0">
                <a:ea typeface="宋体" pitchFamily="2" charset="-122"/>
              </a:endParaRPr>
            </a:p>
          </p:txBody>
        </p:sp>
        <p:sp>
          <p:nvSpPr>
            <p:cNvPr id="43" name="矩形 42"/>
            <p:cNvSpPr/>
            <p:nvPr/>
          </p:nvSpPr>
          <p:spPr bwMode="auto">
            <a:xfrm>
              <a:off x="2700338" y="4792812"/>
              <a:ext cx="500062" cy="461665"/>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400" dirty="0">
                  <a:ea typeface="宋体" pitchFamily="2" charset="-122"/>
                </a:rPr>
                <a:t>23</a:t>
              </a:r>
              <a:endParaRPr lang="zh-CN" altLang="en-US" sz="2400" dirty="0">
                <a:ea typeface="宋体" pitchFamily="2" charset="-122"/>
              </a:endParaRPr>
            </a:p>
          </p:txBody>
        </p:sp>
        <p:sp>
          <p:nvSpPr>
            <p:cNvPr id="44" name="矩形 43"/>
            <p:cNvSpPr/>
            <p:nvPr/>
          </p:nvSpPr>
          <p:spPr bwMode="auto">
            <a:xfrm>
              <a:off x="3179763" y="3527574"/>
              <a:ext cx="500062" cy="461665"/>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400" dirty="0">
                  <a:ea typeface="宋体" pitchFamily="2" charset="-122"/>
                </a:rPr>
                <a:t>25</a:t>
              </a:r>
              <a:endParaRPr lang="zh-CN" altLang="en-US" sz="2400" dirty="0">
                <a:ea typeface="宋体" pitchFamily="2" charset="-122"/>
              </a:endParaRPr>
            </a:p>
          </p:txBody>
        </p:sp>
        <p:sp>
          <p:nvSpPr>
            <p:cNvPr id="45" name="矩形 44"/>
            <p:cNvSpPr/>
            <p:nvPr/>
          </p:nvSpPr>
          <p:spPr bwMode="auto">
            <a:xfrm>
              <a:off x="2509838" y="2752874"/>
              <a:ext cx="500062" cy="461665"/>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400" dirty="0">
                  <a:ea typeface="宋体" pitchFamily="2" charset="-122"/>
                </a:rPr>
                <a:t>26</a:t>
              </a:r>
              <a:endParaRPr lang="zh-CN" altLang="en-US" sz="2400" dirty="0">
                <a:ea typeface="宋体" pitchFamily="2" charset="-122"/>
              </a:endParaRPr>
            </a:p>
          </p:txBody>
        </p:sp>
        <p:sp>
          <p:nvSpPr>
            <p:cNvPr id="46" name="矩形 45"/>
            <p:cNvSpPr/>
            <p:nvPr/>
          </p:nvSpPr>
          <p:spPr bwMode="auto">
            <a:xfrm>
              <a:off x="1427163" y="2638574"/>
              <a:ext cx="500062" cy="461665"/>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400" dirty="0">
                  <a:ea typeface="宋体" pitchFamily="2" charset="-122"/>
                </a:rPr>
                <a:t>21</a:t>
              </a:r>
              <a:endParaRPr lang="zh-CN" altLang="en-US" sz="2400" dirty="0">
                <a:ea typeface="宋体" pitchFamily="2" charset="-122"/>
              </a:endParaRPr>
            </a:p>
          </p:txBody>
        </p:sp>
        <p:sp>
          <p:nvSpPr>
            <p:cNvPr id="47" name="矩形 46"/>
            <p:cNvSpPr/>
            <p:nvPr/>
          </p:nvSpPr>
          <p:spPr bwMode="auto">
            <a:xfrm>
              <a:off x="2022475" y="2032149"/>
              <a:ext cx="500063" cy="461665"/>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400" dirty="0">
                  <a:ea typeface="宋体" pitchFamily="2" charset="-122"/>
                </a:rPr>
                <a:t>27</a:t>
              </a:r>
              <a:endParaRPr lang="zh-CN" altLang="en-US" sz="2400" dirty="0">
                <a:ea typeface="宋体" pitchFamily="2" charset="-122"/>
              </a:endParaRPr>
            </a:p>
          </p:txBody>
        </p:sp>
        <p:sp>
          <p:nvSpPr>
            <p:cNvPr id="48" name="矩形 47"/>
            <p:cNvSpPr/>
            <p:nvPr/>
          </p:nvSpPr>
          <p:spPr bwMode="auto">
            <a:xfrm>
              <a:off x="3400425" y="2032149"/>
              <a:ext cx="500063" cy="461665"/>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400" dirty="0">
                  <a:ea typeface="宋体" pitchFamily="2" charset="-122"/>
                </a:rPr>
                <a:t>20</a:t>
              </a:r>
              <a:endParaRPr lang="zh-CN" altLang="en-US" sz="2400" dirty="0">
                <a:ea typeface="宋体" pitchFamily="2" charset="-122"/>
              </a:endParaRPr>
            </a:p>
          </p:txBody>
        </p:sp>
        <p:sp>
          <p:nvSpPr>
            <p:cNvPr id="49" name="矩形 48"/>
            <p:cNvSpPr/>
            <p:nvPr/>
          </p:nvSpPr>
          <p:spPr bwMode="auto">
            <a:xfrm>
              <a:off x="3181350" y="893912"/>
              <a:ext cx="500063" cy="461665"/>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400" dirty="0">
                  <a:ea typeface="宋体" pitchFamily="2" charset="-122"/>
                </a:rPr>
                <a:t>22</a:t>
              </a:r>
              <a:endParaRPr lang="zh-CN" altLang="en-US" sz="2400" dirty="0">
                <a:ea typeface="宋体" pitchFamily="2" charset="-122"/>
              </a:endParaRPr>
            </a:p>
          </p:txBody>
        </p:sp>
        <p:sp>
          <p:nvSpPr>
            <p:cNvPr id="50" name="矩形 49"/>
            <p:cNvSpPr/>
            <p:nvPr/>
          </p:nvSpPr>
          <p:spPr bwMode="auto">
            <a:xfrm>
              <a:off x="4319588" y="100162"/>
              <a:ext cx="500062" cy="461665"/>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400" dirty="0">
                  <a:ea typeface="宋体" pitchFamily="2" charset="-122"/>
                </a:rPr>
                <a:t>8</a:t>
              </a:r>
              <a:endParaRPr lang="zh-CN" altLang="en-US" sz="2400" dirty="0">
                <a:ea typeface="宋体" pitchFamily="2" charset="-122"/>
              </a:endParaRPr>
            </a:p>
          </p:txBody>
        </p:sp>
        <p:sp>
          <p:nvSpPr>
            <p:cNvPr id="51" name="矩形 50"/>
            <p:cNvSpPr/>
            <p:nvPr/>
          </p:nvSpPr>
          <p:spPr bwMode="auto">
            <a:xfrm>
              <a:off x="4211638" y="1289199"/>
              <a:ext cx="500062" cy="461665"/>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400" dirty="0">
                  <a:ea typeface="宋体" pitchFamily="2" charset="-122"/>
                </a:rPr>
                <a:t>12</a:t>
              </a:r>
              <a:endParaRPr lang="zh-CN" altLang="en-US" sz="2400" dirty="0">
                <a:ea typeface="宋体" pitchFamily="2" charset="-122"/>
              </a:endParaRPr>
            </a:p>
          </p:txBody>
        </p:sp>
        <p:sp>
          <p:nvSpPr>
            <p:cNvPr id="52" name="矩形 51"/>
            <p:cNvSpPr/>
            <p:nvPr/>
          </p:nvSpPr>
          <p:spPr bwMode="auto">
            <a:xfrm>
              <a:off x="5195888" y="289074"/>
              <a:ext cx="500062" cy="461665"/>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400" dirty="0">
                  <a:ea typeface="宋体" pitchFamily="2" charset="-122"/>
                </a:rPr>
                <a:t>16</a:t>
              </a:r>
              <a:endParaRPr lang="zh-CN" altLang="en-US" sz="2400" dirty="0">
                <a:ea typeface="宋体" pitchFamily="2" charset="-122"/>
              </a:endParaRPr>
            </a:p>
          </p:txBody>
        </p:sp>
        <p:sp>
          <p:nvSpPr>
            <p:cNvPr id="53" name="矩形 52"/>
            <p:cNvSpPr/>
            <p:nvPr/>
          </p:nvSpPr>
          <p:spPr bwMode="auto">
            <a:xfrm>
              <a:off x="5100638" y="1773387"/>
              <a:ext cx="500062" cy="461665"/>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400" dirty="0">
                  <a:ea typeface="宋体" pitchFamily="2" charset="-122"/>
                </a:rPr>
                <a:t>18</a:t>
              </a:r>
              <a:endParaRPr lang="zh-CN" altLang="en-US" sz="2400" dirty="0">
                <a:ea typeface="宋体" pitchFamily="2" charset="-122"/>
              </a:endParaRPr>
            </a:p>
          </p:txBody>
        </p:sp>
        <p:sp>
          <p:nvSpPr>
            <p:cNvPr id="54" name="矩形 53"/>
            <p:cNvSpPr/>
            <p:nvPr/>
          </p:nvSpPr>
          <p:spPr bwMode="auto">
            <a:xfrm>
              <a:off x="5843588" y="1849587"/>
              <a:ext cx="500062" cy="461665"/>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400" dirty="0">
                  <a:ea typeface="宋体" pitchFamily="2" charset="-122"/>
                </a:rPr>
                <a:t>11</a:t>
              </a:r>
              <a:endParaRPr lang="zh-CN" altLang="en-US" sz="2400" dirty="0">
                <a:ea typeface="宋体" pitchFamily="2" charset="-122"/>
              </a:endParaRPr>
            </a:p>
          </p:txBody>
        </p:sp>
        <p:sp>
          <p:nvSpPr>
            <p:cNvPr id="55" name="矩形 54"/>
            <p:cNvSpPr/>
            <p:nvPr/>
          </p:nvSpPr>
          <p:spPr bwMode="auto">
            <a:xfrm>
              <a:off x="6588125" y="1420962"/>
              <a:ext cx="500063" cy="461665"/>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400" dirty="0">
                  <a:ea typeface="宋体" pitchFamily="2" charset="-122"/>
                </a:rPr>
                <a:t>29</a:t>
              </a:r>
              <a:endParaRPr lang="zh-CN" altLang="en-US" sz="2400" dirty="0">
                <a:ea typeface="宋体" pitchFamily="2" charset="-122"/>
              </a:endParaRPr>
            </a:p>
          </p:txBody>
        </p:sp>
        <p:sp>
          <p:nvSpPr>
            <p:cNvPr id="56" name="矩形 55"/>
            <p:cNvSpPr/>
            <p:nvPr/>
          </p:nvSpPr>
          <p:spPr bwMode="auto">
            <a:xfrm>
              <a:off x="6503988" y="190649"/>
              <a:ext cx="500062" cy="461665"/>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400" dirty="0">
                  <a:ea typeface="宋体" pitchFamily="2" charset="-122"/>
                </a:rPr>
                <a:t>24</a:t>
              </a:r>
              <a:endParaRPr lang="zh-CN" altLang="en-US" sz="2400" dirty="0">
                <a:ea typeface="宋体" pitchFamily="2" charset="-122"/>
              </a:endParaRPr>
            </a:p>
          </p:txBody>
        </p:sp>
        <p:sp>
          <p:nvSpPr>
            <p:cNvPr id="57" name="矩形 56"/>
            <p:cNvSpPr/>
            <p:nvPr/>
          </p:nvSpPr>
          <p:spPr bwMode="auto">
            <a:xfrm>
              <a:off x="6800850" y="2351237"/>
              <a:ext cx="500063" cy="461665"/>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400" dirty="0">
                  <a:ea typeface="宋体" pitchFamily="2" charset="-122"/>
                </a:rPr>
                <a:t>10</a:t>
              </a:r>
              <a:endParaRPr lang="zh-CN" altLang="en-US" sz="2400" dirty="0">
                <a:ea typeface="宋体" pitchFamily="2" charset="-122"/>
              </a:endParaRPr>
            </a:p>
          </p:txBody>
        </p:sp>
        <p:sp>
          <p:nvSpPr>
            <p:cNvPr id="58" name="矩形 57"/>
            <p:cNvSpPr/>
            <p:nvPr/>
          </p:nvSpPr>
          <p:spPr bwMode="auto">
            <a:xfrm>
              <a:off x="6119813" y="2927499"/>
              <a:ext cx="500062" cy="461665"/>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400" dirty="0">
                  <a:ea typeface="宋体" pitchFamily="2" charset="-122"/>
                </a:rPr>
                <a:t>14</a:t>
              </a:r>
              <a:endParaRPr lang="zh-CN" altLang="en-US" sz="2400" dirty="0">
                <a:ea typeface="宋体" pitchFamily="2" charset="-122"/>
              </a:endParaRPr>
            </a:p>
          </p:txBody>
        </p:sp>
        <p:sp>
          <p:nvSpPr>
            <p:cNvPr id="59" name="矩形 58"/>
            <p:cNvSpPr/>
            <p:nvPr/>
          </p:nvSpPr>
          <p:spPr bwMode="auto">
            <a:xfrm>
              <a:off x="5816600" y="4102249"/>
              <a:ext cx="500063" cy="461665"/>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400" dirty="0">
                  <a:ea typeface="宋体" pitchFamily="2" charset="-122"/>
                </a:rPr>
                <a:t>1</a:t>
              </a:r>
              <a:endParaRPr lang="zh-CN" altLang="en-US" sz="2400" dirty="0">
                <a:ea typeface="宋体" pitchFamily="2" charset="-122"/>
              </a:endParaRPr>
            </a:p>
          </p:txBody>
        </p:sp>
        <p:sp>
          <p:nvSpPr>
            <p:cNvPr id="60" name="矩形 59"/>
            <p:cNvSpPr/>
            <p:nvPr/>
          </p:nvSpPr>
          <p:spPr bwMode="auto">
            <a:xfrm>
              <a:off x="4319588" y="3113237"/>
              <a:ext cx="500062" cy="461665"/>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400" dirty="0">
                  <a:ea typeface="宋体" pitchFamily="2" charset="-122"/>
                </a:rPr>
                <a:t>15</a:t>
              </a:r>
              <a:endParaRPr lang="zh-CN" altLang="en-US" sz="2400" dirty="0">
                <a:ea typeface="宋体" pitchFamily="2" charset="-122"/>
              </a:endParaRPr>
            </a:p>
          </p:txBody>
        </p:sp>
        <p:sp>
          <p:nvSpPr>
            <p:cNvPr id="61" name="矩形 60"/>
            <p:cNvSpPr/>
            <p:nvPr/>
          </p:nvSpPr>
          <p:spPr bwMode="auto">
            <a:xfrm>
              <a:off x="4633913" y="4513412"/>
              <a:ext cx="500062" cy="461665"/>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400" dirty="0">
                  <a:ea typeface="宋体" pitchFamily="2" charset="-122"/>
                </a:rPr>
                <a:t>5</a:t>
              </a:r>
              <a:endParaRPr lang="zh-CN" altLang="en-US" sz="2400" dirty="0">
                <a:ea typeface="宋体" pitchFamily="2" charset="-122"/>
              </a:endParaRPr>
            </a:p>
          </p:txBody>
        </p:sp>
        <p:sp>
          <p:nvSpPr>
            <p:cNvPr id="62" name="矩形 61"/>
            <p:cNvSpPr/>
            <p:nvPr/>
          </p:nvSpPr>
          <p:spPr bwMode="auto">
            <a:xfrm>
              <a:off x="3854450" y="4727724"/>
              <a:ext cx="500063" cy="461665"/>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400" dirty="0">
                  <a:ea typeface="宋体" pitchFamily="2" charset="-122"/>
                </a:rPr>
                <a:t>3</a:t>
              </a:r>
              <a:endParaRPr lang="zh-CN" altLang="en-US" sz="2400" dirty="0">
                <a:ea typeface="宋体" pitchFamily="2" charset="-122"/>
              </a:endParaRPr>
            </a:p>
          </p:txBody>
        </p:sp>
        <p:sp>
          <p:nvSpPr>
            <p:cNvPr id="63" name="矩形 62"/>
            <p:cNvSpPr/>
            <p:nvPr/>
          </p:nvSpPr>
          <p:spPr bwMode="auto">
            <a:xfrm>
              <a:off x="5159375" y="5783412"/>
              <a:ext cx="500063" cy="461665"/>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400" dirty="0">
                  <a:ea typeface="宋体" pitchFamily="2" charset="-122"/>
                </a:rPr>
                <a:t>6</a:t>
              </a:r>
              <a:endParaRPr lang="zh-CN" altLang="en-US" sz="2400" dirty="0">
                <a:ea typeface="宋体" pitchFamily="2" charset="-122"/>
              </a:endParaRPr>
            </a:p>
          </p:txBody>
        </p:sp>
        <p:sp>
          <p:nvSpPr>
            <p:cNvPr id="64" name="矩形 63"/>
            <p:cNvSpPr/>
            <p:nvPr/>
          </p:nvSpPr>
          <p:spPr bwMode="auto">
            <a:xfrm>
              <a:off x="6443663" y="5480199"/>
              <a:ext cx="500062" cy="461665"/>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400" dirty="0">
                  <a:ea typeface="宋体" pitchFamily="2" charset="-122"/>
                </a:rPr>
                <a:t>13</a:t>
              </a:r>
              <a:endParaRPr lang="zh-CN" altLang="en-US" sz="2400" dirty="0">
                <a:ea typeface="宋体" pitchFamily="2" charset="-122"/>
              </a:endParaRPr>
            </a:p>
          </p:txBody>
        </p:sp>
        <p:sp>
          <p:nvSpPr>
            <p:cNvPr id="65" name="矩形 64"/>
            <p:cNvSpPr/>
            <p:nvPr/>
          </p:nvSpPr>
          <p:spPr bwMode="auto">
            <a:xfrm>
              <a:off x="7300913" y="3897462"/>
              <a:ext cx="500062" cy="461665"/>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400" dirty="0">
                  <a:ea typeface="宋体" pitchFamily="2" charset="-122"/>
                </a:rPr>
                <a:t>2</a:t>
              </a:r>
              <a:endParaRPr lang="zh-CN" altLang="en-US" sz="2400" dirty="0">
                <a:ea typeface="宋体" pitchFamily="2" charset="-122"/>
              </a:endParaRPr>
            </a:p>
          </p:txBody>
        </p:sp>
        <p:sp>
          <p:nvSpPr>
            <p:cNvPr id="66" name="矩形 65"/>
            <p:cNvSpPr/>
            <p:nvPr/>
          </p:nvSpPr>
          <p:spPr bwMode="auto">
            <a:xfrm>
              <a:off x="7961313" y="3114824"/>
              <a:ext cx="500062" cy="461665"/>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400" dirty="0">
                  <a:ea typeface="宋体" pitchFamily="2" charset="-122"/>
                </a:rPr>
                <a:t>17</a:t>
              </a:r>
              <a:endParaRPr lang="zh-CN" altLang="en-US" sz="2400" dirty="0">
                <a:ea typeface="宋体" pitchFamily="2" charset="-122"/>
              </a:endParaRPr>
            </a:p>
          </p:txBody>
        </p:sp>
        <p:sp>
          <p:nvSpPr>
            <p:cNvPr id="67" name="矩形 66"/>
            <p:cNvSpPr/>
            <p:nvPr/>
          </p:nvSpPr>
          <p:spPr bwMode="auto">
            <a:xfrm>
              <a:off x="8148638" y="1479699"/>
              <a:ext cx="500062" cy="461665"/>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400" dirty="0">
                  <a:ea typeface="宋体" pitchFamily="2" charset="-122"/>
                </a:rPr>
                <a:t>4</a:t>
              </a:r>
              <a:endParaRPr lang="zh-CN" altLang="en-US" sz="2400" dirty="0">
                <a:ea typeface="宋体" pitchFamily="2" charset="-122"/>
              </a:endParaRPr>
            </a:p>
          </p:txBody>
        </p:sp>
      </p:grpSp>
    </p:spTree>
    <p:extLst>
      <p:ext uri="{BB962C8B-B14F-4D97-AF65-F5344CB8AC3E}">
        <p14:creationId xmlns:p14="http://schemas.microsoft.com/office/powerpoint/2010/main" val="2162835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53"/>
          <p:cNvGrpSpPr>
            <a:grpSpLocks/>
          </p:cNvGrpSpPr>
          <p:nvPr/>
        </p:nvGrpSpPr>
        <p:grpSpPr bwMode="auto">
          <a:xfrm>
            <a:off x="1714501" y="-15874"/>
            <a:ext cx="10477500" cy="6900863"/>
            <a:chOff x="495" y="-10"/>
            <a:chExt cx="4950" cy="4347"/>
          </a:xfrm>
        </p:grpSpPr>
        <p:pic>
          <p:nvPicPr>
            <p:cNvPr id="12292" name="Picture 4" descr="43个基站截图—v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 y="0"/>
              <a:ext cx="4590" cy="4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bwMode="auto">
            <a:xfrm>
              <a:off x="2520" y="1872"/>
              <a:ext cx="270"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1</a:t>
              </a:r>
              <a:endParaRPr lang="zh-CN" altLang="en-US" sz="2000" dirty="0">
                <a:ea typeface="宋体" pitchFamily="2" charset="-122"/>
              </a:endParaRPr>
            </a:p>
          </p:txBody>
        </p:sp>
        <p:sp>
          <p:nvSpPr>
            <p:cNvPr id="10" name="矩形 9"/>
            <p:cNvSpPr/>
            <p:nvPr/>
          </p:nvSpPr>
          <p:spPr bwMode="auto">
            <a:xfrm>
              <a:off x="1890" y="1968"/>
              <a:ext cx="315"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33</a:t>
              </a:r>
              <a:endParaRPr lang="zh-CN" altLang="en-US" sz="2000" dirty="0">
                <a:ea typeface="宋体" pitchFamily="2" charset="-122"/>
              </a:endParaRPr>
            </a:p>
          </p:txBody>
        </p:sp>
        <p:sp>
          <p:nvSpPr>
            <p:cNvPr id="11" name="矩形 10"/>
            <p:cNvSpPr/>
            <p:nvPr/>
          </p:nvSpPr>
          <p:spPr bwMode="auto">
            <a:xfrm>
              <a:off x="1882" y="1197"/>
              <a:ext cx="315"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42</a:t>
              </a:r>
              <a:endParaRPr lang="zh-CN" altLang="en-US" sz="2000" dirty="0">
                <a:ea typeface="宋体" pitchFamily="2" charset="-122"/>
              </a:endParaRPr>
            </a:p>
          </p:txBody>
        </p:sp>
        <p:sp>
          <p:nvSpPr>
            <p:cNvPr id="12" name="矩形 11"/>
            <p:cNvSpPr/>
            <p:nvPr/>
          </p:nvSpPr>
          <p:spPr bwMode="auto">
            <a:xfrm>
              <a:off x="2115" y="2727"/>
              <a:ext cx="315"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23</a:t>
              </a:r>
              <a:endParaRPr lang="zh-CN" altLang="en-US" sz="2000" dirty="0">
                <a:ea typeface="宋体" pitchFamily="2" charset="-122"/>
              </a:endParaRPr>
            </a:p>
          </p:txBody>
        </p:sp>
        <p:sp>
          <p:nvSpPr>
            <p:cNvPr id="13" name="矩形 12"/>
            <p:cNvSpPr/>
            <p:nvPr/>
          </p:nvSpPr>
          <p:spPr bwMode="auto">
            <a:xfrm>
              <a:off x="1395" y="2502"/>
              <a:ext cx="315"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27</a:t>
              </a:r>
              <a:endParaRPr lang="zh-CN" altLang="en-US" sz="2000" dirty="0">
                <a:ea typeface="宋体" pitchFamily="2" charset="-122"/>
              </a:endParaRPr>
            </a:p>
          </p:txBody>
        </p:sp>
        <p:sp>
          <p:nvSpPr>
            <p:cNvPr id="14" name="矩形 13"/>
            <p:cNvSpPr/>
            <p:nvPr/>
          </p:nvSpPr>
          <p:spPr bwMode="auto">
            <a:xfrm>
              <a:off x="1215" y="1475"/>
              <a:ext cx="270"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4</a:t>
              </a:r>
              <a:endParaRPr lang="zh-CN" altLang="en-US" sz="2000" dirty="0">
                <a:ea typeface="宋体" pitchFamily="2" charset="-122"/>
              </a:endParaRPr>
            </a:p>
          </p:txBody>
        </p:sp>
        <p:sp>
          <p:nvSpPr>
            <p:cNvPr id="15" name="矩形 14"/>
            <p:cNvSpPr/>
            <p:nvPr/>
          </p:nvSpPr>
          <p:spPr bwMode="auto">
            <a:xfrm>
              <a:off x="495" y="1422"/>
              <a:ext cx="315"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40</a:t>
              </a:r>
              <a:endParaRPr lang="zh-CN" altLang="en-US" sz="2000" dirty="0">
                <a:ea typeface="宋体" pitchFamily="2" charset="-122"/>
              </a:endParaRPr>
            </a:p>
          </p:txBody>
        </p:sp>
        <p:sp>
          <p:nvSpPr>
            <p:cNvPr id="16" name="矩形 15"/>
            <p:cNvSpPr/>
            <p:nvPr/>
          </p:nvSpPr>
          <p:spPr bwMode="auto">
            <a:xfrm>
              <a:off x="900" y="1160"/>
              <a:ext cx="315"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29</a:t>
              </a:r>
              <a:endParaRPr lang="zh-CN" altLang="en-US" sz="2000" dirty="0">
                <a:ea typeface="宋体" pitchFamily="2" charset="-122"/>
              </a:endParaRPr>
            </a:p>
          </p:txBody>
        </p:sp>
        <p:sp>
          <p:nvSpPr>
            <p:cNvPr id="17" name="矩形 16"/>
            <p:cNvSpPr/>
            <p:nvPr/>
          </p:nvSpPr>
          <p:spPr bwMode="auto">
            <a:xfrm>
              <a:off x="495" y="2502"/>
              <a:ext cx="315"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22</a:t>
              </a:r>
              <a:endParaRPr lang="zh-CN" altLang="en-US" sz="2000" dirty="0">
                <a:ea typeface="宋体" pitchFamily="2" charset="-122"/>
              </a:endParaRPr>
            </a:p>
          </p:txBody>
        </p:sp>
        <p:sp>
          <p:nvSpPr>
            <p:cNvPr id="18" name="矩形 17"/>
            <p:cNvSpPr/>
            <p:nvPr/>
          </p:nvSpPr>
          <p:spPr bwMode="auto">
            <a:xfrm>
              <a:off x="1035" y="3455"/>
              <a:ext cx="315"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13</a:t>
              </a:r>
              <a:endParaRPr lang="zh-CN" altLang="en-US" sz="2000" dirty="0">
                <a:ea typeface="宋体" pitchFamily="2" charset="-122"/>
              </a:endParaRPr>
            </a:p>
          </p:txBody>
        </p:sp>
        <p:sp>
          <p:nvSpPr>
            <p:cNvPr id="19" name="矩形 18"/>
            <p:cNvSpPr/>
            <p:nvPr/>
          </p:nvSpPr>
          <p:spPr bwMode="auto">
            <a:xfrm>
              <a:off x="495" y="3987"/>
              <a:ext cx="315"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20</a:t>
              </a:r>
              <a:endParaRPr lang="zh-CN" altLang="en-US" sz="2000" dirty="0">
                <a:ea typeface="宋体" pitchFamily="2" charset="-122"/>
              </a:endParaRPr>
            </a:p>
          </p:txBody>
        </p:sp>
        <p:sp>
          <p:nvSpPr>
            <p:cNvPr id="20" name="矩形 19"/>
            <p:cNvSpPr/>
            <p:nvPr/>
          </p:nvSpPr>
          <p:spPr bwMode="auto">
            <a:xfrm>
              <a:off x="1260" y="4077"/>
              <a:ext cx="360"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24</a:t>
              </a:r>
              <a:endParaRPr lang="zh-CN" altLang="en-US" sz="2000" dirty="0">
                <a:ea typeface="宋体" pitchFamily="2" charset="-122"/>
              </a:endParaRPr>
            </a:p>
          </p:txBody>
        </p:sp>
        <p:sp>
          <p:nvSpPr>
            <p:cNvPr id="21" name="矩形 20"/>
            <p:cNvSpPr/>
            <p:nvPr/>
          </p:nvSpPr>
          <p:spPr bwMode="auto">
            <a:xfrm>
              <a:off x="2025" y="4085"/>
              <a:ext cx="447"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11</a:t>
              </a:r>
              <a:endParaRPr lang="zh-CN" altLang="en-US" sz="2000" dirty="0">
                <a:ea typeface="宋体" pitchFamily="2" charset="-122"/>
              </a:endParaRPr>
            </a:p>
          </p:txBody>
        </p:sp>
        <p:sp>
          <p:nvSpPr>
            <p:cNvPr id="22" name="矩形 21"/>
            <p:cNvSpPr/>
            <p:nvPr/>
          </p:nvSpPr>
          <p:spPr bwMode="auto">
            <a:xfrm>
              <a:off x="2025" y="3275"/>
              <a:ext cx="315"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12</a:t>
              </a:r>
              <a:endParaRPr lang="zh-CN" altLang="en-US" sz="2000" dirty="0">
                <a:ea typeface="宋体" pitchFamily="2" charset="-122"/>
              </a:endParaRPr>
            </a:p>
          </p:txBody>
        </p:sp>
        <p:sp>
          <p:nvSpPr>
            <p:cNvPr id="23" name="矩形 22"/>
            <p:cNvSpPr/>
            <p:nvPr/>
          </p:nvSpPr>
          <p:spPr bwMode="auto">
            <a:xfrm>
              <a:off x="1636" y="3635"/>
              <a:ext cx="315"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36</a:t>
              </a:r>
              <a:endParaRPr lang="zh-CN" altLang="en-US" sz="2000" dirty="0">
                <a:ea typeface="宋体" pitchFamily="2" charset="-122"/>
              </a:endParaRPr>
            </a:p>
          </p:txBody>
        </p:sp>
        <p:sp>
          <p:nvSpPr>
            <p:cNvPr id="24" name="矩形 23"/>
            <p:cNvSpPr/>
            <p:nvPr/>
          </p:nvSpPr>
          <p:spPr bwMode="auto">
            <a:xfrm>
              <a:off x="2790" y="3987"/>
              <a:ext cx="315"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38</a:t>
              </a:r>
              <a:endParaRPr lang="zh-CN" altLang="en-US" sz="2000" dirty="0">
                <a:ea typeface="宋体" pitchFamily="2" charset="-122"/>
              </a:endParaRPr>
            </a:p>
          </p:txBody>
        </p:sp>
        <p:sp>
          <p:nvSpPr>
            <p:cNvPr id="25" name="矩形 24"/>
            <p:cNvSpPr/>
            <p:nvPr/>
          </p:nvSpPr>
          <p:spPr bwMode="auto">
            <a:xfrm>
              <a:off x="3195" y="4083"/>
              <a:ext cx="315"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10</a:t>
              </a:r>
              <a:endParaRPr lang="zh-CN" altLang="en-US" sz="2000" dirty="0">
                <a:ea typeface="宋体" pitchFamily="2" charset="-122"/>
              </a:endParaRPr>
            </a:p>
          </p:txBody>
        </p:sp>
        <p:sp>
          <p:nvSpPr>
            <p:cNvPr id="26" name="矩形 25"/>
            <p:cNvSpPr/>
            <p:nvPr/>
          </p:nvSpPr>
          <p:spPr bwMode="auto">
            <a:xfrm>
              <a:off x="3375" y="3312"/>
              <a:ext cx="270"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7</a:t>
              </a:r>
              <a:endParaRPr lang="zh-CN" altLang="en-US" sz="2000" dirty="0">
                <a:ea typeface="宋体" pitchFamily="2" charset="-122"/>
              </a:endParaRPr>
            </a:p>
          </p:txBody>
        </p:sp>
        <p:sp>
          <p:nvSpPr>
            <p:cNvPr id="27" name="矩形 26"/>
            <p:cNvSpPr/>
            <p:nvPr/>
          </p:nvSpPr>
          <p:spPr bwMode="auto">
            <a:xfrm>
              <a:off x="4140" y="3717"/>
              <a:ext cx="315"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39</a:t>
              </a:r>
              <a:endParaRPr lang="zh-CN" altLang="en-US" sz="2000" dirty="0">
                <a:ea typeface="宋体" pitchFamily="2" charset="-122"/>
              </a:endParaRPr>
            </a:p>
          </p:txBody>
        </p:sp>
        <p:sp>
          <p:nvSpPr>
            <p:cNvPr id="28" name="矩形 27"/>
            <p:cNvSpPr/>
            <p:nvPr/>
          </p:nvSpPr>
          <p:spPr bwMode="auto">
            <a:xfrm>
              <a:off x="4860" y="3320"/>
              <a:ext cx="270"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3</a:t>
              </a:r>
              <a:endParaRPr lang="zh-CN" altLang="en-US" sz="2000" dirty="0">
                <a:ea typeface="宋体" pitchFamily="2" charset="-122"/>
              </a:endParaRPr>
            </a:p>
          </p:txBody>
        </p:sp>
        <p:sp>
          <p:nvSpPr>
            <p:cNvPr id="29" name="矩形 28"/>
            <p:cNvSpPr/>
            <p:nvPr/>
          </p:nvSpPr>
          <p:spPr bwMode="auto">
            <a:xfrm>
              <a:off x="4455" y="2727"/>
              <a:ext cx="315"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17</a:t>
              </a:r>
              <a:endParaRPr lang="zh-CN" altLang="en-US" sz="2000" dirty="0">
                <a:ea typeface="宋体" pitchFamily="2" charset="-122"/>
              </a:endParaRPr>
            </a:p>
          </p:txBody>
        </p:sp>
        <p:sp>
          <p:nvSpPr>
            <p:cNvPr id="30" name="矩形 29"/>
            <p:cNvSpPr/>
            <p:nvPr/>
          </p:nvSpPr>
          <p:spPr bwMode="auto">
            <a:xfrm>
              <a:off x="2385" y="3590"/>
              <a:ext cx="315"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15</a:t>
              </a:r>
              <a:endParaRPr lang="zh-CN" altLang="en-US" sz="2000" dirty="0">
                <a:ea typeface="宋体" pitchFamily="2" charset="-122"/>
              </a:endParaRPr>
            </a:p>
          </p:txBody>
        </p:sp>
        <p:sp>
          <p:nvSpPr>
            <p:cNvPr id="31" name="矩形 30"/>
            <p:cNvSpPr/>
            <p:nvPr/>
          </p:nvSpPr>
          <p:spPr bwMode="auto">
            <a:xfrm>
              <a:off x="2835" y="2510"/>
              <a:ext cx="315"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30</a:t>
              </a:r>
              <a:endParaRPr lang="zh-CN" altLang="en-US" sz="2000" dirty="0">
                <a:ea typeface="宋体" pitchFamily="2" charset="-122"/>
              </a:endParaRPr>
            </a:p>
          </p:txBody>
        </p:sp>
        <p:sp>
          <p:nvSpPr>
            <p:cNvPr id="32" name="矩形 31"/>
            <p:cNvSpPr/>
            <p:nvPr/>
          </p:nvSpPr>
          <p:spPr bwMode="auto">
            <a:xfrm>
              <a:off x="2835" y="3267"/>
              <a:ext cx="270"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9</a:t>
              </a:r>
              <a:endParaRPr lang="zh-CN" altLang="en-US" sz="2000" dirty="0">
                <a:ea typeface="宋体" pitchFamily="2" charset="-122"/>
              </a:endParaRPr>
            </a:p>
          </p:txBody>
        </p:sp>
        <p:sp>
          <p:nvSpPr>
            <p:cNvPr id="33" name="矩形 32"/>
            <p:cNvSpPr/>
            <p:nvPr/>
          </p:nvSpPr>
          <p:spPr bwMode="auto">
            <a:xfrm>
              <a:off x="3465" y="2375"/>
              <a:ext cx="270"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8</a:t>
              </a:r>
              <a:endParaRPr lang="zh-CN" altLang="en-US" sz="2000" dirty="0">
                <a:ea typeface="宋体" pitchFamily="2" charset="-122"/>
              </a:endParaRPr>
            </a:p>
          </p:txBody>
        </p:sp>
        <p:sp>
          <p:nvSpPr>
            <p:cNvPr id="34" name="矩形 33"/>
            <p:cNvSpPr/>
            <p:nvPr/>
          </p:nvSpPr>
          <p:spPr bwMode="auto">
            <a:xfrm>
              <a:off x="3698" y="2825"/>
              <a:ext cx="315"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18</a:t>
              </a:r>
              <a:endParaRPr lang="zh-CN" altLang="en-US" sz="2000" dirty="0">
                <a:ea typeface="宋体" pitchFamily="2" charset="-122"/>
              </a:endParaRPr>
            </a:p>
          </p:txBody>
        </p:sp>
        <p:sp>
          <p:nvSpPr>
            <p:cNvPr id="35" name="矩形 34"/>
            <p:cNvSpPr/>
            <p:nvPr/>
          </p:nvSpPr>
          <p:spPr bwMode="auto">
            <a:xfrm>
              <a:off x="4500" y="2150"/>
              <a:ext cx="315"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19</a:t>
              </a:r>
              <a:endParaRPr lang="zh-CN" altLang="en-US" sz="2000" dirty="0">
                <a:ea typeface="宋体" pitchFamily="2" charset="-122"/>
              </a:endParaRPr>
            </a:p>
          </p:txBody>
        </p:sp>
        <p:sp>
          <p:nvSpPr>
            <p:cNvPr id="36" name="矩形 35"/>
            <p:cNvSpPr/>
            <p:nvPr/>
          </p:nvSpPr>
          <p:spPr bwMode="auto">
            <a:xfrm>
              <a:off x="5085" y="1602"/>
              <a:ext cx="315"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21</a:t>
              </a:r>
              <a:endParaRPr lang="zh-CN" altLang="en-US" sz="2000" dirty="0">
                <a:ea typeface="宋体" pitchFamily="2" charset="-122"/>
              </a:endParaRPr>
            </a:p>
          </p:txBody>
        </p:sp>
        <p:sp>
          <p:nvSpPr>
            <p:cNvPr id="37" name="矩形 36"/>
            <p:cNvSpPr/>
            <p:nvPr/>
          </p:nvSpPr>
          <p:spPr bwMode="auto">
            <a:xfrm>
              <a:off x="5085" y="747"/>
              <a:ext cx="360"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34</a:t>
              </a:r>
              <a:endParaRPr lang="zh-CN" altLang="en-US" sz="2000" dirty="0">
                <a:ea typeface="宋体" pitchFamily="2" charset="-122"/>
              </a:endParaRPr>
            </a:p>
          </p:txBody>
        </p:sp>
        <p:sp>
          <p:nvSpPr>
            <p:cNvPr id="38" name="矩形 37"/>
            <p:cNvSpPr/>
            <p:nvPr/>
          </p:nvSpPr>
          <p:spPr bwMode="auto">
            <a:xfrm>
              <a:off x="4995" y="387"/>
              <a:ext cx="315"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26</a:t>
              </a:r>
              <a:endParaRPr lang="zh-CN" altLang="en-US" sz="2000" dirty="0">
                <a:ea typeface="宋体" pitchFamily="2" charset="-122"/>
              </a:endParaRPr>
            </a:p>
          </p:txBody>
        </p:sp>
        <p:sp>
          <p:nvSpPr>
            <p:cNvPr id="39" name="矩形 38"/>
            <p:cNvSpPr/>
            <p:nvPr/>
          </p:nvSpPr>
          <p:spPr bwMode="auto">
            <a:xfrm>
              <a:off x="4365" y="342"/>
              <a:ext cx="315"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32</a:t>
              </a:r>
              <a:endParaRPr lang="zh-CN" altLang="en-US" sz="2000" dirty="0">
                <a:ea typeface="宋体" pitchFamily="2" charset="-122"/>
              </a:endParaRPr>
            </a:p>
          </p:txBody>
        </p:sp>
        <p:sp>
          <p:nvSpPr>
            <p:cNvPr id="40" name="矩形 39"/>
            <p:cNvSpPr/>
            <p:nvPr/>
          </p:nvSpPr>
          <p:spPr bwMode="auto">
            <a:xfrm>
              <a:off x="3931" y="776"/>
              <a:ext cx="315"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41</a:t>
              </a:r>
              <a:endParaRPr lang="zh-CN" altLang="en-US" sz="2000" dirty="0">
                <a:ea typeface="宋体" pitchFamily="2" charset="-122"/>
              </a:endParaRPr>
            </a:p>
          </p:txBody>
        </p:sp>
        <p:sp>
          <p:nvSpPr>
            <p:cNvPr id="41" name="矩形 40"/>
            <p:cNvSpPr/>
            <p:nvPr/>
          </p:nvSpPr>
          <p:spPr bwMode="auto">
            <a:xfrm>
              <a:off x="3870" y="-10"/>
              <a:ext cx="315"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37</a:t>
              </a:r>
              <a:endParaRPr lang="zh-CN" altLang="en-US" sz="2000" dirty="0">
                <a:ea typeface="宋体" pitchFamily="2" charset="-122"/>
              </a:endParaRPr>
            </a:p>
          </p:txBody>
        </p:sp>
        <p:sp>
          <p:nvSpPr>
            <p:cNvPr id="42" name="矩形 41"/>
            <p:cNvSpPr/>
            <p:nvPr/>
          </p:nvSpPr>
          <p:spPr bwMode="auto">
            <a:xfrm>
              <a:off x="3465" y="1017"/>
              <a:ext cx="315"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14</a:t>
              </a:r>
              <a:endParaRPr lang="zh-CN" altLang="en-US" sz="2000" dirty="0">
                <a:ea typeface="宋体" pitchFamily="2" charset="-122"/>
              </a:endParaRPr>
            </a:p>
          </p:txBody>
        </p:sp>
        <p:sp>
          <p:nvSpPr>
            <p:cNvPr id="43" name="矩形 42"/>
            <p:cNvSpPr/>
            <p:nvPr/>
          </p:nvSpPr>
          <p:spPr bwMode="auto">
            <a:xfrm>
              <a:off x="3780" y="1647"/>
              <a:ext cx="315"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28</a:t>
              </a:r>
              <a:endParaRPr lang="zh-CN" altLang="en-US" sz="2000" dirty="0">
                <a:ea typeface="宋体" pitchFamily="2" charset="-122"/>
              </a:endParaRPr>
            </a:p>
          </p:txBody>
        </p:sp>
        <p:sp>
          <p:nvSpPr>
            <p:cNvPr id="44" name="矩形 43"/>
            <p:cNvSpPr/>
            <p:nvPr/>
          </p:nvSpPr>
          <p:spPr bwMode="auto">
            <a:xfrm>
              <a:off x="4230" y="1295"/>
              <a:ext cx="270"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2</a:t>
              </a:r>
              <a:endParaRPr lang="zh-CN" altLang="en-US" sz="2000" dirty="0">
                <a:ea typeface="宋体" pitchFamily="2" charset="-122"/>
              </a:endParaRPr>
            </a:p>
          </p:txBody>
        </p:sp>
        <p:sp>
          <p:nvSpPr>
            <p:cNvPr id="45" name="矩形 44"/>
            <p:cNvSpPr/>
            <p:nvPr/>
          </p:nvSpPr>
          <p:spPr bwMode="auto">
            <a:xfrm>
              <a:off x="3015" y="890"/>
              <a:ext cx="270"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5</a:t>
              </a:r>
              <a:endParaRPr lang="zh-CN" altLang="en-US" sz="2000" dirty="0">
                <a:ea typeface="宋体" pitchFamily="2" charset="-122"/>
              </a:endParaRPr>
            </a:p>
          </p:txBody>
        </p:sp>
        <p:sp>
          <p:nvSpPr>
            <p:cNvPr id="46" name="矩形 45"/>
            <p:cNvSpPr/>
            <p:nvPr/>
          </p:nvSpPr>
          <p:spPr bwMode="auto">
            <a:xfrm>
              <a:off x="3015" y="207"/>
              <a:ext cx="315"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25</a:t>
              </a:r>
              <a:endParaRPr lang="zh-CN" altLang="en-US" sz="2000" dirty="0">
                <a:ea typeface="宋体" pitchFamily="2" charset="-122"/>
              </a:endParaRPr>
            </a:p>
          </p:txBody>
        </p:sp>
        <p:sp>
          <p:nvSpPr>
            <p:cNvPr id="47" name="矩形 46"/>
            <p:cNvSpPr/>
            <p:nvPr/>
          </p:nvSpPr>
          <p:spPr bwMode="auto">
            <a:xfrm>
              <a:off x="2454" y="6"/>
              <a:ext cx="315"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35</a:t>
              </a:r>
              <a:endParaRPr lang="zh-CN" altLang="en-US" sz="2000" dirty="0">
                <a:ea typeface="宋体" pitchFamily="2" charset="-122"/>
              </a:endParaRPr>
            </a:p>
          </p:txBody>
        </p:sp>
        <p:sp>
          <p:nvSpPr>
            <p:cNvPr id="48" name="矩形 47"/>
            <p:cNvSpPr/>
            <p:nvPr/>
          </p:nvSpPr>
          <p:spPr bwMode="auto">
            <a:xfrm>
              <a:off x="1845" y="215"/>
              <a:ext cx="270"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6</a:t>
              </a:r>
              <a:endParaRPr lang="zh-CN" altLang="en-US" sz="2000" dirty="0">
                <a:ea typeface="宋体" pitchFamily="2" charset="-122"/>
              </a:endParaRPr>
            </a:p>
          </p:txBody>
        </p:sp>
        <p:sp>
          <p:nvSpPr>
            <p:cNvPr id="49" name="矩形 48"/>
            <p:cNvSpPr/>
            <p:nvPr/>
          </p:nvSpPr>
          <p:spPr bwMode="auto">
            <a:xfrm>
              <a:off x="2250" y="890"/>
              <a:ext cx="315"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31</a:t>
              </a:r>
              <a:endParaRPr lang="zh-CN" altLang="en-US" sz="2000" dirty="0">
                <a:ea typeface="宋体" pitchFamily="2" charset="-122"/>
              </a:endParaRPr>
            </a:p>
          </p:txBody>
        </p:sp>
        <p:sp>
          <p:nvSpPr>
            <p:cNvPr id="50" name="矩形 49"/>
            <p:cNvSpPr/>
            <p:nvPr/>
          </p:nvSpPr>
          <p:spPr bwMode="auto">
            <a:xfrm>
              <a:off x="1170" y="305"/>
              <a:ext cx="315" cy="25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sz="2000" dirty="0">
                  <a:ea typeface="宋体" pitchFamily="2" charset="-122"/>
                </a:rPr>
                <a:t>16</a:t>
              </a:r>
              <a:endParaRPr lang="zh-CN" altLang="en-US" sz="2000" dirty="0">
                <a:ea typeface="宋体" pitchFamily="2" charset="-122"/>
              </a:endParaRPr>
            </a:p>
          </p:txBody>
        </p:sp>
      </p:grpSp>
      <p:sp>
        <p:nvSpPr>
          <p:cNvPr id="12291" name="Text Box 52"/>
          <p:cNvSpPr txBox="1">
            <a:spLocks noChangeArrowheads="1"/>
          </p:cNvSpPr>
          <p:nvPr/>
        </p:nvSpPr>
        <p:spPr bwMode="auto">
          <a:xfrm>
            <a:off x="1" y="0"/>
            <a:ext cx="33185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a:t>图</a:t>
            </a:r>
            <a:r>
              <a:rPr lang="en-US" altLang="zh-CN" sz="2000"/>
              <a:t>3. 42</a:t>
            </a:r>
            <a:r>
              <a:rPr lang="zh-CN" altLang="en-US" sz="2000"/>
              <a:t>个基站组成的无向图</a:t>
            </a:r>
          </a:p>
        </p:txBody>
      </p:sp>
    </p:spTree>
    <p:extLst>
      <p:ext uri="{BB962C8B-B14F-4D97-AF65-F5344CB8AC3E}">
        <p14:creationId xmlns:p14="http://schemas.microsoft.com/office/powerpoint/2010/main" val="2568991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19730" y="365126"/>
            <a:ext cx="10552540" cy="549274"/>
          </a:xfrm>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图的</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m</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着色问题</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2021/12/31</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mc:AlternateContent xmlns:mc="http://schemas.openxmlformats.org/markup-compatibility/2006" xmlns:a14="http://schemas.microsoft.com/office/drawing/2010/main">
        <mc:Choice Requires="a14">
          <p:sp>
            <p:nvSpPr>
              <p:cNvPr id="7" name="Rectangle 3"/>
              <p:cNvSpPr txBox="1">
                <a:spLocks noChangeArrowheads="1"/>
              </p:cNvSpPr>
              <p:nvPr/>
            </p:nvSpPr>
            <p:spPr>
              <a:xfrm>
                <a:off x="309511" y="1117467"/>
                <a:ext cx="11572975" cy="5552839"/>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10000"/>
                  </a:lnSpc>
                  <a:spcBef>
                    <a:spcPts val="600"/>
                  </a:spcBef>
                  <a:buSzPct val="100000"/>
                  <a:buFont typeface="Wingdings" panose="05000000000000000000" pitchFamily="2" charset="2"/>
                  <a:buChar char="l"/>
                  <a:defRPr/>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参照教科书，编程实现回溯法和分支限界法</a:t>
                </a:r>
                <a:endParaRPr lang="en-US" altLang="zh-CN" sz="2400" dirty="0">
                  <a:latin typeface="微软雅黑" panose="020B0503020204020204" pitchFamily="34" charset="-122"/>
                  <a:ea typeface="微软雅黑" panose="020B0503020204020204" pitchFamily="34" charset="-122"/>
                </a:endParaRPr>
              </a:p>
              <a:p>
                <a:pPr marL="342900" lvl="1" indent="-342900" algn="l">
                  <a:lnSpc>
                    <a:spcPct val="110000"/>
                  </a:lnSpc>
                  <a:spcBef>
                    <a:spcPts val="600"/>
                  </a:spcBef>
                  <a:buSzPct val="100000"/>
                  <a:buFont typeface="Wingdings" panose="05000000000000000000" pitchFamily="2" charset="2"/>
                  <a:buChar char="l"/>
                  <a:defRPr/>
                </a:pPr>
                <a:r>
                  <a:rPr lang="zh-CN" altLang="en-US" sz="2400" dirty="0">
                    <a:latin typeface="微软雅黑" panose="020B0503020204020204" pitchFamily="34" charset="-122"/>
                    <a:ea typeface="微软雅黑" panose="020B0503020204020204" pitchFamily="34" charset="-122"/>
                  </a:rPr>
                  <a:t>针对图</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、图</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，给定颜色总数</a:t>
                </a:r>
                <a:r>
                  <a:rPr lang="en-US" altLang="zh-CN" sz="2400" dirty="0">
                    <a:latin typeface="微软雅黑" panose="020B0503020204020204" pitchFamily="34" charset="-122"/>
                    <a:ea typeface="微软雅黑" panose="020B0503020204020204" pitchFamily="34" charset="-122"/>
                  </a:rPr>
                  <a:t>m</a:t>
                </a:r>
                <a:r>
                  <a:rPr lang="zh-CN" altLang="en-US" sz="2400" dirty="0">
                    <a:latin typeface="微软雅黑" panose="020B0503020204020204" pitchFamily="34" charset="-122"/>
                    <a:ea typeface="微软雅黑" panose="020B0503020204020204" pitchFamily="34" charset="-122"/>
                  </a:rPr>
                  <a:t>后，运行程序，为图中各个基站结点，分配</a:t>
                </a:r>
                <a:endParaRPr lang="en-US" altLang="zh-CN" sz="2400" dirty="0">
                  <a:latin typeface="微软雅黑" panose="020B0503020204020204" pitchFamily="34" charset="-122"/>
                  <a:ea typeface="微软雅黑" panose="020B0503020204020204" pitchFamily="34" charset="-122"/>
                </a:endParaRPr>
              </a:p>
              <a:p>
                <a:pPr marL="342900" lvl="1" indent="-342900" algn="l">
                  <a:lnSpc>
                    <a:spcPct val="110000"/>
                  </a:lnSpc>
                  <a:spcBef>
                    <a:spcPts val="600"/>
                  </a:spcBef>
                  <a:buSzPct val="100000"/>
                  <a:buFont typeface="Wingdings" panose="05000000000000000000" pitchFamily="2" charset="2"/>
                  <a:buChar char="l"/>
                  <a:defRPr/>
                </a:pPr>
                <a:r>
                  <a:rPr lang="zh-CN" altLang="en-US" sz="2400" dirty="0">
                    <a:latin typeface="微软雅黑" panose="020B0503020204020204" pitchFamily="34" charset="-122"/>
                    <a:ea typeface="微软雅黑" panose="020B0503020204020204" pitchFamily="34" charset="-122"/>
                  </a:rPr>
                  <a:t>颜色</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总数</a:t>
                </a:r>
                <a:r>
                  <a:rPr lang="en-US" altLang="zh-CN" sz="2400" dirty="0">
                    <a:latin typeface="微软雅黑" panose="020B0503020204020204" pitchFamily="34" charset="-122"/>
                    <a:ea typeface="微软雅黑" panose="020B0503020204020204" pitchFamily="34" charset="-122"/>
                  </a:rPr>
                  <a:t>m</a:t>
                </a:r>
                <a:r>
                  <a:rPr lang="zh-CN" altLang="en-US" sz="2400" dirty="0">
                    <a:latin typeface="微软雅黑" panose="020B0503020204020204" pitchFamily="34" charset="-122"/>
                    <a:ea typeface="微软雅黑" panose="020B0503020204020204" pitchFamily="34" charset="-122"/>
                  </a:rPr>
                  <a:t>的总数</a:t>
                </a:r>
                <a:endParaRPr lang="en-US" altLang="zh-CN" sz="2400" dirty="0">
                  <a:latin typeface="微软雅黑" panose="020B0503020204020204" pitchFamily="34" charset="-122"/>
                  <a:ea typeface="微软雅黑" panose="020B0503020204020204" pitchFamily="34" charset="-122"/>
                </a:endParaRPr>
              </a:p>
              <a:p>
                <a:pPr marL="800100" lvl="1" indent="-342900" algn="l">
                  <a:lnSpc>
                    <a:spcPct val="135000"/>
                  </a:lnSpc>
                  <a:spcBef>
                    <a:spcPts val="600"/>
                  </a:spcBef>
                  <a:buClr>
                    <a:srgbClr val="FF0000"/>
                  </a:buClr>
                  <a:buSzPct val="80000"/>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图</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m</a:t>
                </a:r>
                <a14:m>
                  <m:oMath xmlns:m="http://schemas.openxmlformats.org/officeDocument/2006/math">
                    <m:r>
                      <a:rPr lang="en-US" altLang="zh-CN" sz="2400" i="1" smtClean="0">
                        <a:latin typeface="Cambria Math"/>
                        <a:ea typeface="Cambria Math"/>
                      </a:rPr>
                      <m:t>≤</m:t>
                    </m:r>
                  </m:oMath>
                </a14:m>
                <a:r>
                  <a:rPr lang="en-US" altLang="zh-CN" sz="2400" dirty="0">
                    <a:latin typeface="微软雅黑" panose="020B0503020204020204" pitchFamily="34" charset="-122"/>
                    <a:ea typeface="微软雅黑" panose="020B0503020204020204" pitchFamily="34" charset="-122"/>
                  </a:rPr>
                  <a:t>m</a:t>
                </a:r>
                <a:r>
                  <a:rPr lang="en-US" altLang="zh-CN" sz="2400" baseline="-25000" dirty="0">
                    <a:latin typeface="微软雅黑" panose="020B0503020204020204" pitchFamily="34" charset="-122"/>
                    <a:ea typeface="微软雅黑" panose="020B0503020204020204" pitchFamily="34" charset="-122"/>
                  </a:rPr>
                  <a:t>0</a:t>
                </a:r>
                <a:r>
                  <a:rPr lang="en-US" altLang="zh-CN" sz="2400" dirty="0">
                    <a:latin typeface="微软雅黑" panose="020B0503020204020204" pitchFamily="34" charset="-122"/>
                    <a:ea typeface="微软雅黑" panose="020B0503020204020204" pitchFamily="34" charset="-122"/>
                  </a:rPr>
                  <a:t>=22</a:t>
                </a:r>
              </a:p>
              <a:p>
                <a:pPr marL="800100" lvl="1" indent="-342900" algn="l">
                  <a:lnSpc>
                    <a:spcPct val="135000"/>
                  </a:lnSpc>
                  <a:spcBef>
                    <a:spcPts val="600"/>
                  </a:spcBef>
                  <a:buClr>
                    <a:srgbClr val="FF0000"/>
                  </a:buClr>
                  <a:buSzPct val="80000"/>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图</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m</a:t>
                </a:r>
                <a14:m>
                  <m:oMath xmlns:m="http://schemas.openxmlformats.org/officeDocument/2006/math">
                    <m:r>
                      <a:rPr lang="en-US" altLang="zh-CN" sz="2400" i="1">
                        <a:latin typeface="Cambria Math"/>
                        <a:ea typeface="Cambria Math"/>
                      </a:rPr>
                      <m:t>≤</m:t>
                    </m:r>
                  </m:oMath>
                </a14:m>
                <a:r>
                  <a:rPr lang="en-US" altLang="zh-CN" sz="2400" dirty="0">
                    <a:latin typeface="微软雅黑" panose="020B0503020204020204" pitchFamily="34" charset="-122"/>
                    <a:ea typeface="微软雅黑" panose="020B0503020204020204" pitchFamily="34" charset="-122"/>
                  </a:rPr>
                  <a:t>m</a:t>
                </a:r>
                <a:r>
                  <a:rPr lang="en-US" altLang="zh-CN" sz="2400" baseline="-25000" dirty="0">
                    <a:latin typeface="微软雅黑" panose="020B0503020204020204" pitchFamily="34" charset="-122"/>
                    <a:ea typeface="微软雅黑" panose="020B0503020204020204" pitchFamily="34" charset="-122"/>
                  </a:rPr>
                  <a:t>0</a:t>
                </a:r>
                <a:r>
                  <a:rPr lang="en-US" altLang="zh-CN" sz="2400" dirty="0">
                    <a:latin typeface="微软雅黑" panose="020B0503020204020204" pitchFamily="34" charset="-122"/>
                    <a:ea typeface="微软雅黑" panose="020B0503020204020204" pitchFamily="34" charset="-122"/>
                  </a:rPr>
                  <a:t>=42</a:t>
                </a:r>
              </a:p>
              <a:p>
                <a:pPr marL="800100" lvl="1" indent="-342900" algn="l">
                  <a:lnSpc>
                    <a:spcPct val="135000"/>
                  </a:lnSpc>
                  <a:spcBef>
                    <a:spcPts val="600"/>
                  </a:spcBef>
                  <a:buClr>
                    <a:srgbClr val="FF0000"/>
                  </a:buClr>
                  <a:buSzPct val="80000"/>
                  <a:buFont typeface="Wingdings" panose="05000000000000000000" pitchFamily="2" charset="2"/>
                  <a:buChar char="n"/>
                  <a:defRPr/>
                </a:pPr>
                <a:endParaRPr lang="en-US" altLang="zh-CN" sz="2400" dirty="0">
                  <a:latin typeface="微软雅黑" panose="020B0503020204020204" pitchFamily="34" charset="-122"/>
                  <a:ea typeface="微软雅黑" panose="020B0503020204020204" pitchFamily="34" charset="-122"/>
                </a:endParaRPr>
              </a:p>
            </p:txBody>
          </p:sp>
        </mc:Choice>
        <mc:Fallback xmlns="">
          <p:sp>
            <p:nvSpPr>
              <p:cNvPr id="7" name="Rectangle 3"/>
              <p:cNvSpPr txBox="1">
                <a:spLocks noRot="1" noChangeAspect="1" noMove="1" noResize="1" noEditPoints="1" noAdjustHandles="1" noChangeArrowheads="1" noChangeShapeType="1" noTextEdit="1"/>
              </p:cNvSpPr>
              <p:nvPr/>
            </p:nvSpPr>
            <p:spPr>
              <a:xfrm>
                <a:off x="309511" y="1117467"/>
                <a:ext cx="11572975" cy="5552839"/>
              </a:xfrm>
              <a:prstGeom prst="rect">
                <a:avLst/>
              </a:prstGeom>
              <a:blipFill rotWithShape="1">
                <a:blip r:embed="rId2"/>
                <a:stretch>
                  <a:fillRect l="-738" t="-6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57443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normAutofit/>
              </a:bodyPr>
              <a:lstStyle/>
              <a:p>
                <a:pPr marL="342900" lvl="1" indent="-342900" algn="l">
                  <a:lnSpc>
                    <a:spcPct val="110000"/>
                  </a:lnSpc>
                  <a:spcBef>
                    <a:spcPts val="600"/>
                  </a:spcBef>
                  <a:buSzPct val="100000"/>
                  <a:buFont typeface="Wingdings" panose="05000000000000000000" pitchFamily="2" charset="2"/>
                  <a:buChar char="l"/>
                  <a:defRPr/>
                </a:pP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修改完善程序，采用尽可能少的</a:t>
                </a:r>
                <a:r>
                  <a:rPr lang="en-US" altLang="zh-CN" sz="2400" dirty="0">
                    <a:latin typeface="微软雅黑" panose="020B0503020204020204" pitchFamily="34" charset="-122"/>
                    <a:ea typeface="微软雅黑" panose="020B0503020204020204" pitchFamily="34" charset="-122"/>
                  </a:rPr>
                  <a:t>m</a:t>
                </a:r>
                <a14:m>
                  <m:oMath xmlns:m="http://schemas.openxmlformats.org/officeDocument/2006/math">
                    <m:r>
                      <a:rPr lang="en-US" altLang="zh-CN" sz="2400">
                        <a:latin typeface="Cambria Math"/>
                        <a:ea typeface="微软雅黑" panose="020B0503020204020204" pitchFamily="34" charset="-122"/>
                      </a:rPr>
                      <m:t>≤</m:t>
                    </m:r>
                  </m:oMath>
                </a14:m>
                <a:r>
                  <a:rPr lang="en-US" altLang="zh-CN" sz="2400" dirty="0">
                    <a:latin typeface="微软雅黑" panose="020B0503020204020204" pitchFamily="34" charset="-122"/>
                    <a:ea typeface="微软雅黑" panose="020B0503020204020204" pitchFamily="34" charset="-122"/>
                  </a:rPr>
                  <a:t>m0</a:t>
                </a:r>
                <a:r>
                  <a:rPr lang="zh-CN" altLang="en-US" sz="2400" dirty="0">
                    <a:latin typeface="微软雅黑" panose="020B0503020204020204" pitchFamily="34" charset="-122"/>
                    <a:ea typeface="微软雅黑" panose="020B0503020204020204" pitchFamily="34" charset="-122"/>
                  </a:rPr>
                  <a:t>种颜色，为图中各个结点着色</a:t>
                </a:r>
                <a:endParaRPr lang="en-US" altLang="zh-CN" sz="2400" dirty="0">
                  <a:latin typeface="微软雅黑" panose="020B0503020204020204" pitchFamily="34" charset="-122"/>
                  <a:ea typeface="微软雅黑" panose="020B0503020204020204" pitchFamily="34" charset="-122"/>
                </a:endParaRPr>
              </a:p>
              <a:p>
                <a:pPr marL="342900" lvl="1" indent="-342900" algn="l">
                  <a:lnSpc>
                    <a:spcPct val="110000"/>
                  </a:lnSpc>
                  <a:spcBef>
                    <a:spcPts val="600"/>
                  </a:spcBef>
                  <a:buSzPct val="100000"/>
                  <a:buFont typeface="Wingdings" panose="05000000000000000000" pitchFamily="2" charset="2"/>
                  <a:buChar char="l"/>
                  <a:defRPr/>
                </a:pPr>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修改完善程序，统计搜索过程中扫描过的搜索树的结点总数</a:t>
                </a:r>
                <a:r>
                  <a:rPr lang="en-US" altLang="zh-CN" sz="2400" dirty="0">
                    <a:latin typeface="微软雅黑" panose="020B0503020204020204" pitchFamily="34" charset="-122"/>
                    <a:ea typeface="微软雅黑" panose="020B0503020204020204" pitchFamily="34" charset="-122"/>
                  </a:rPr>
                  <a:t>L</a:t>
                </a:r>
              </a:p>
              <a:p>
                <a:pPr marL="342900" lvl="1" indent="-342900" algn="l">
                  <a:lnSpc>
                    <a:spcPct val="110000"/>
                  </a:lnSpc>
                  <a:spcBef>
                    <a:spcPts val="600"/>
                  </a:spcBef>
                  <a:buSzPct val="100000"/>
                  <a:buFont typeface="Wingdings" panose="05000000000000000000" pitchFamily="2" charset="2"/>
                  <a:buChar char="l"/>
                  <a:defRPr/>
                </a:pPr>
                <a:r>
                  <a:rPr lang="en-US" altLang="zh-CN" sz="2400" dirty="0">
                    <a:latin typeface="微软雅黑" panose="020B0503020204020204" pitchFamily="34" charset="-122"/>
                    <a:ea typeface="微软雅黑" panose="020B0503020204020204" pitchFamily="34" charset="-122"/>
                  </a:rPr>
                  <a:t>3. </a:t>
                </a:r>
                <a:r>
                  <a:rPr lang="zh-CN" altLang="en-US" sz="2400" dirty="0">
                    <a:latin typeface="微软雅黑" panose="020B0503020204020204" pitchFamily="34" charset="-122"/>
                    <a:ea typeface="微软雅黑" panose="020B0503020204020204" pitchFamily="34" charset="-122"/>
                  </a:rPr>
                  <a:t>记录运行时间</a:t>
                </a:r>
                <a:r>
                  <a:rPr lang="en-US" altLang="zh-CN" sz="2400" dirty="0">
                    <a:latin typeface="微软雅黑" panose="020B0503020204020204" pitchFamily="34" charset="-122"/>
                    <a:ea typeface="微软雅黑" panose="020B0503020204020204" pitchFamily="34" charset="-122"/>
                  </a:rPr>
                  <a:t>T</a:t>
                </a:r>
              </a:p>
              <a:p>
                <a:pPr marL="342900" lvl="1" indent="-342900" algn="l">
                  <a:lnSpc>
                    <a:spcPct val="110000"/>
                  </a:lnSpc>
                  <a:spcBef>
                    <a:spcPts val="600"/>
                  </a:spcBef>
                  <a:buSzPct val="100000"/>
                  <a:buFont typeface="Wingdings" panose="05000000000000000000" pitchFamily="2" charset="2"/>
                  <a:buChar char="l"/>
                  <a:defRPr/>
                </a:pPr>
                <a:r>
                  <a:rPr lang="en-US" altLang="zh-CN" sz="2400" dirty="0">
                    <a:latin typeface="微软雅黑" panose="020B0503020204020204" pitchFamily="34" charset="-122"/>
                    <a:ea typeface="微软雅黑" panose="020B0503020204020204" pitchFamily="34" charset="-122"/>
                  </a:rPr>
                  <a:t>4. </a:t>
                </a:r>
                <a:r>
                  <a:rPr lang="zh-CN" altLang="en-US" sz="2400" dirty="0">
                    <a:latin typeface="微软雅黑" panose="020B0503020204020204" pitchFamily="34" charset="-122"/>
                    <a:ea typeface="微软雅黑" panose="020B0503020204020204" pitchFamily="34" charset="-122"/>
                  </a:rPr>
                  <a:t>输出图中各个顶点的着色方案、用到的颜色总数</a:t>
                </a:r>
                <a:r>
                  <a:rPr lang="en-US" altLang="zh-CN" sz="2400" dirty="0">
                    <a:latin typeface="微软雅黑" panose="020B0503020204020204" pitchFamily="34" charset="-122"/>
                    <a:ea typeface="微软雅黑" panose="020B0503020204020204" pitchFamily="34" charset="-122"/>
                  </a:rPr>
                  <a:t>m</a:t>
                </a:r>
                <a:r>
                  <a:rPr lang="zh-CN" altLang="en-US" sz="2400" dirty="0">
                    <a:latin typeface="微软雅黑" panose="020B0503020204020204" pitchFamily="34" charset="-122"/>
                    <a:ea typeface="微软雅黑" panose="020B0503020204020204" pitchFamily="34" charset="-122"/>
                  </a:rPr>
                  <a:t>、搜索过的结点总数</a:t>
                </a:r>
                <a:r>
                  <a:rPr lang="en-US" altLang="zh-CN" sz="2400" dirty="0">
                    <a:latin typeface="微软雅黑" panose="020B0503020204020204" pitchFamily="34" charset="-122"/>
                    <a:ea typeface="微软雅黑" panose="020B0503020204020204" pitchFamily="34" charset="-122"/>
                  </a:rPr>
                  <a:t>L</a:t>
                </a:r>
                <a:r>
                  <a:rPr lang="zh-CN" altLang="en-US" sz="2400" dirty="0">
                    <a:latin typeface="微软雅黑" panose="020B0503020204020204" pitchFamily="34" charset="-122"/>
                    <a:ea typeface="微软雅黑" panose="020B0503020204020204" pitchFamily="34" charset="-122"/>
                  </a:rPr>
                  <a:t>、算法运行时间</a:t>
                </a:r>
                <a:r>
                  <a:rPr lang="en-US" altLang="zh-CN" sz="2400" dirty="0">
                    <a:latin typeface="微软雅黑" panose="020B0503020204020204" pitchFamily="34" charset="-122"/>
                    <a:ea typeface="微软雅黑" panose="020B0503020204020204" pitchFamily="34" charset="-122"/>
                  </a:rPr>
                  <a:t>T</a:t>
                </a:r>
                <a:r>
                  <a:rPr lang="zh-CN" altLang="en-US" sz="2400" dirty="0">
                    <a:latin typeface="微软雅黑" panose="020B0503020204020204" pitchFamily="34" charset="-122"/>
                    <a:ea typeface="微软雅黑" panose="020B0503020204020204" pitchFamily="34" charset="-122"/>
                  </a:rPr>
                  <a:t>，结果记录在下表中</a:t>
                </a:r>
                <a:endParaRPr lang="en-US" altLang="zh-CN" sz="2400" dirty="0">
                  <a:latin typeface="微软雅黑" panose="020B0503020204020204" pitchFamily="34" charset="-122"/>
                  <a:ea typeface="微软雅黑" panose="020B0503020204020204" pitchFamily="34" charset="-122"/>
                </a:endParaRPr>
              </a:p>
              <a:p>
                <a:endParaRPr lang="en-US" altLang="zh-CN" sz="2400" b="1" dirty="0">
                  <a:solidFill>
                    <a:schemeClr val="accent5">
                      <a:lumMod val="75000"/>
                    </a:schemeClr>
                  </a:solidFill>
                  <a:latin typeface="微软雅黑" panose="020B0503020204020204" pitchFamily="2" charset="-122"/>
                  <a:ea typeface="微软雅黑" panose="020B0503020204020204" pitchFamily="2" charset="-122"/>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1">
                <a:blip r:embed="rId2"/>
                <a:stretch>
                  <a:fillRect l="-685" t="-683"/>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要求</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2021/12/31</a:t>
            </a:fld>
            <a:endParaRPr kumimoji="1" lang="zh-CN" altLang="en-US" dirty="0"/>
          </a:p>
        </p:txBody>
      </p:sp>
      <p:sp>
        <p:nvSpPr>
          <p:cNvPr id="5" name="灯片编号占位符 4"/>
          <p:cNvSpPr>
            <a:spLocks noGrp="1"/>
          </p:cNvSpPr>
          <p:nvPr>
            <p:ph type="sldNum" sz="quarter" idx="12"/>
          </p:nvPr>
        </p:nvSpPr>
        <p:spPr>
          <a:xfrm>
            <a:off x="10969704" y="6494954"/>
            <a:ext cx="1318549" cy="307777"/>
          </a:xfrm>
        </p:spPr>
        <p:txBody>
          <a:bodyPr/>
          <a:lstStyle/>
          <a:p>
            <a:r>
              <a:rPr kumimoji="1" lang="en-US" altLang="zh-CN"/>
              <a:t>PAGE</a:t>
            </a:r>
            <a:r>
              <a:rPr kumimoji="1" lang="zh-CN" altLang="en-US"/>
              <a:t> </a:t>
            </a:r>
            <a:fld id="{45C466B8-AFC2-AE4B-94BC-EF87A0F7179E}" type="slidenum">
              <a:rPr kumimoji="1" lang="zh-CN" altLang="en-US" smtClean="0"/>
              <a:pPr/>
              <a:t>18</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graphicFrame>
        <p:nvGraphicFramePr>
          <p:cNvPr id="7" name="Group 162"/>
          <p:cNvGraphicFramePr>
            <a:graphicFrameLocks noGrp="1"/>
          </p:cNvGraphicFramePr>
          <p:nvPr>
            <p:extLst>
              <p:ext uri="{D42A27DB-BD31-4B8C-83A1-F6EECF244321}">
                <p14:modId xmlns:p14="http://schemas.microsoft.com/office/powerpoint/2010/main" val="423570464"/>
              </p:ext>
            </p:extLst>
          </p:nvPr>
        </p:nvGraphicFramePr>
        <p:xfrm>
          <a:off x="3991159" y="3327089"/>
          <a:ext cx="7775575" cy="3382974"/>
        </p:xfrm>
        <a:graphic>
          <a:graphicData uri="http://schemas.openxmlformats.org/drawingml/2006/table">
            <a:tbl>
              <a:tblPr/>
              <a:tblGrid>
                <a:gridCol w="1338776">
                  <a:extLst>
                    <a:ext uri="{9D8B030D-6E8A-4147-A177-3AD203B41FA5}">
                      <a16:colId xmlns:a16="http://schemas.microsoft.com/office/drawing/2014/main" val="20000"/>
                    </a:ext>
                  </a:extLst>
                </a:gridCol>
                <a:gridCol w="2261027">
                  <a:extLst>
                    <a:ext uri="{9D8B030D-6E8A-4147-A177-3AD203B41FA5}">
                      <a16:colId xmlns:a16="http://schemas.microsoft.com/office/drawing/2014/main" val="20001"/>
                    </a:ext>
                  </a:extLst>
                </a:gridCol>
                <a:gridCol w="2159882">
                  <a:extLst>
                    <a:ext uri="{9D8B030D-6E8A-4147-A177-3AD203B41FA5}">
                      <a16:colId xmlns:a16="http://schemas.microsoft.com/office/drawing/2014/main" val="20002"/>
                    </a:ext>
                  </a:extLst>
                </a:gridCol>
                <a:gridCol w="2015890">
                  <a:extLst>
                    <a:ext uri="{9D8B030D-6E8A-4147-A177-3AD203B41FA5}">
                      <a16:colId xmlns:a16="http://schemas.microsoft.com/office/drawing/2014/main" val="20003"/>
                    </a:ext>
                  </a:extLst>
                </a:gridCol>
              </a:tblGrid>
              <a:tr h="851645">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问题</a:t>
                      </a: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L="91425" marR="91425"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用到的颜色总数</a:t>
                      </a:r>
                      <a:r>
                        <a:rPr kumimoji="0" lang="en-US" altLang="zh-CN" sz="2000" b="0" i="1" u="none" strike="noStrike" cap="none" normalizeH="0" baseline="0" dirty="0">
                          <a:ln>
                            <a:noFill/>
                          </a:ln>
                          <a:solidFill>
                            <a:schemeClr val="tx1"/>
                          </a:solidFill>
                          <a:effectLst/>
                          <a:latin typeface="Times New Roman" pitchFamily="18" charset="0"/>
                          <a:ea typeface="宋体" pitchFamily="2" charset="-122"/>
                        </a:rPr>
                        <a:t>m</a:t>
                      </a:r>
                    </a:p>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（色数）</a:t>
                      </a:r>
                    </a:p>
                  </a:txBody>
                  <a:tcPr marL="91425" marR="91425"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搜索过的结点总数</a:t>
                      </a:r>
                      <a:r>
                        <a:rPr kumimoji="0" lang="en-US" altLang="zh-CN" sz="2000" b="0" i="1" u="none" strike="noStrike" kern="1200" cap="none" normalizeH="0" baseline="0" dirty="0">
                          <a:ln>
                            <a:noFill/>
                          </a:ln>
                          <a:solidFill>
                            <a:schemeClr val="tx1"/>
                          </a:solidFill>
                          <a:effectLst/>
                          <a:latin typeface="Times New Roman" pitchFamily="18" charset="0"/>
                          <a:ea typeface="宋体" pitchFamily="2" charset="-122"/>
                          <a:cs typeface="+mn-cs"/>
                        </a:rPr>
                        <a:t>L</a:t>
                      </a:r>
                      <a:endParaRPr kumimoji="0" lang="zh-CN" altLang="en-US" sz="2000" b="0" i="1" u="none" strike="noStrike" kern="1200" cap="none" normalizeH="0" baseline="0" dirty="0">
                        <a:ln>
                          <a:noFill/>
                        </a:ln>
                        <a:solidFill>
                          <a:schemeClr val="tx1"/>
                        </a:solidFill>
                        <a:effectLst/>
                        <a:latin typeface="Times New Roman" pitchFamily="18" charset="0"/>
                        <a:ea typeface="宋体" pitchFamily="2" charset="-122"/>
                        <a:cs typeface="+mn-cs"/>
                      </a:endParaRPr>
                    </a:p>
                  </a:txBody>
                  <a:tcPr marL="91425" marR="91425"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程序运行时间</a:t>
                      </a:r>
                      <a:r>
                        <a:rPr kumimoji="0" lang="en-US" altLang="zh-CN" sz="2000" b="0" i="1" u="none" strike="noStrike" kern="1200" cap="none" normalizeH="0" baseline="0" dirty="0">
                          <a:ln>
                            <a:noFill/>
                          </a:ln>
                          <a:solidFill>
                            <a:schemeClr val="tx1"/>
                          </a:solidFill>
                          <a:effectLst/>
                          <a:latin typeface="Times New Roman" pitchFamily="18" charset="0"/>
                          <a:ea typeface="宋体" pitchFamily="2" charset="-122"/>
                          <a:cs typeface="+mn-cs"/>
                        </a:rPr>
                        <a:t>T</a:t>
                      </a:r>
                    </a:p>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（单位：</a:t>
                      </a:r>
                      <a:r>
                        <a:rPr kumimoji="0" lang="en-US" altLang="zh-CN" sz="2000" b="0" i="0" u="none" strike="noStrike" cap="none" normalizeH="0" baseline="0" dirty="0">
                          <a:ln>
                            <a:noFill/>
                          </a:ln>
                          <a:solidFill>
                            <a:schemeClr val="tx1"/>
                          </a:solidFill>
                          <a:effectLst/>
                          <a:latin typeface="Times New Roman" pitchFamily="18" charset="0"/>
                          <a:ea typeface="宋体" pitchFamily="2" charset="-122"/>
                        </a:rPr>
                        <a:t>s</a:t>
                      </a: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a:t>
                      </a:r>
                    </a:p>
                  </a:txBody>
                  <a:tcPr marL="91425" marR="91425"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00647">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rPr>
                        <a:t>22</a:t>
                      </a: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个基站</a:t>
                      </a: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L="91425" marR="91425"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25" marR="91425"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25" marR="91425"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25" marR="91425"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27654">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rPr>
                        <a:t>42</a:t>
                      </a:r>
                      <a:r>
                        <a:rPr kumimoji="0" lang="zh-CN" altLang="en-US" sz="2000" b="0" i="0" u="none" strike="noStrike" cap="none" normalizeH="0" baseline="0" dirty="0">
                          <a:ln>
                            <a:noFill/>
                          </a:ln>
                          <a:solidFill>
                            <a:schemeClr val="tx1"/>
                          </a:solidFill>
                          <a:effectLst/>
                          <a:latin typeface="Times New Roman" pitchFamily="18" charset="0"/>
                          <a:ea typeface="宋体" pitchFamily="2" charset="-122"/>
                        </a:rPr>
                        <a:t>个基站</a:t>
                      </a: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25" marR="91425"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25" marR="91425"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25" marR="91425"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L="91425" marR="91425"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528234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en-US" altLang="zh-CN" sz="2400" b="1" strike="sngStrike" dirty="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strike="sngStrike" dirty="0">
                <a:solidFill>
                  <a:schemeClr val="accent5">
                    <a:lumMod val="75000"/>
                  </a:schemeClr>
                </a:solidFill>
                <a:latin typeface="微软雅黑" panose="020B0503020204020204" pitchFamily="2" charset="-122"/>
                <a:ea typeface="微软雅黑" panose="020B0503020204020204" pitchFamily="2" charset="-122"/>
              </a:rPr>
              <a:t>略</a:t>
            </a:r>
            <a:r>
              <a:rPr lang="en-US" altLang="zh-CN" sz="2400" b="1" strike="sngStrike" dirty="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strike="sngStrike"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strike="sngStrike" dirty="0">
                <a:solidFill>
                  <a:schemeClr val="accent5">
                    <a:lumMod val="75000"/>
                  </a:schemeClr>
                </a:solidFill>
                <a:latin typeface="微软雅黑" panose="020B0503020204020204" pitchFamily="2" charset="-122"/>
                <a:ea typeface="微软雅黑" panose="020B0503020204020204" pitchFamily="2" charset="-122"/>
              </a:rPr>
              <a:t>3 n</a:t>
            </a:r>
            <a:r>
              <a:rPr lang="zh-CN" altLang="en-US" sz="2400" b="1" strike="sngStrike" dirty="0">
                <a:solidFill>
                  <a:schemeClr val="accent5">
                    <a:lumMod val="75000"/>
                  </a:schemeClr>
                </a:solidFill>
                <a:latin typeface="微软雅黑" panose="020B0503020204020204" pitchFamily="2" charset="-122"/>
                <a:ea typeface="微软雅黑" panose="020B0503020204020204" pitchFamily="2" charset="-122"/>
              </a:rPr>
              <a:t>皇后问题</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2021/12/31</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19</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9" name="Rectangle 3"/>
          <p:cNvSpPr txBox="1">
            <a:spLocks noChangeArrowheads="1"/>
          </p:cNvSpPr>
          <p:nvPr/>
        </p:nvSpPr>
        <p:spPr>
          <a:xfrm>
            <a:off x="317635" y="1097281"/>
            <a:ext cx="11531064" cy="5265018"/>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00000"/>
              </a:lnSpc>
              <a:spcBef>
                <a:spcPts val="600"/>
              </a:spcBef>
              <a:buSzPct val="100000"/>
              <a:buFont typeface="Wingdings" panose="05000000000000000000" pitchFamily="2" charset="2"/>
              <a:buChar char="l"/>
            </a:pPr>
            <a:r>
              <a:rPr lang="zh-CN" altLang="en-US" sz="2400" strike="sngStrike" dirty="0">
                <a:latin typeface="微软雅黑" panose="020B0503020204020204" pitchFamily="34" charset="-122"/>
                <a:ea typeface="微软雅黑" panose="020B0503020204020204" pitchFamily="34" charset="-122"/>
              </a:rPr>
              <a:t>实验内容</a:t>
            </a:r>
          </a:p>
          <a:p>
            <a:pPr marL="800100" lvl="1" indent="-342900" algn="l">
              <a:lnSpc>
                <a:spcPct val="100000"/>
              </a:lnSpc>
              <a:spcBef>
                <a:spcPts val="600"/>
              </a:spcBef>
              <a:buClr>
                <a:srgbClr val="FF0000"/>
              </a:buClr>
              <a:buSzPct val="80000"/>
              <a:buFont typeface="Wingdings" panose="05000000000000000000" pitchFamily="2" charset="2"/>
              <a:buChar char="n"/>
            </a:pPr>
            <a:r>
              <a:rPr lang="zh-CN" altLang="en-US" sz="2800" strike="sngStrike" dirty="0"/>
              <a:t>分析掌握讲义</a:t>
            </a:r>
            <a:r>
              <a:rPr lang="en-US" altLang="zh-CN" sz="2800" strike="sngStrike" dirty="0" err="1"/>
              <a:t>ppt</a:t>
            </a:r>
            <a:r>
              <a:rPr lang="zh-CN" altLang="en-US" sz="2800" strike="sngStrike" dirty="0"/>
              <a:t>和“附件</a:t>
            </a:r>
            <a:r>
              <a:rPr lang="en-US" altLang="zh-CN" sz="2800" strike="sngStrike" dirty="0"/>
              <a:t>1.</a:t>
            </a:r>
            <a:r>
              <a:rPr lang="zh-CN" altLang="en-US" sz="2800" strike="sngStrike" dirty="0"/>
              <a:t>基于局部快速搜索的</a:t>
            </a:r>
            <a:r>
              <a:rPr lang="en-US" altLang="zh-CN" sz="2800" strike="sngStrike" dirty="0"/>
              <a:t>N</a:t>
            </a:r>
            <a:r>
              <a:rPr lang="zh-CN" altLang="en-US" sz="2800" strike="sngStrike" dirty="0"/>
              <a:t>皇后问题求解”中给出的“</a:t>
            </a:r>
            <a:r>
              <a:rPr lang="en-US" altLang="zh-CN" sz="2800" i="1" strike="sngStrike" dirty="0"/>
              <a:t>n</a:t>
            </a:r>
            <a:r>
              <a:rPr lang="zh-CN" altLang="en-US" sz="2800" strike="sngStrike" dirty="0"/>
              <a:t>皇后局部快速搜索”计算程序的原理、算法步骤、代码结构</a:t>
            </a:r>
            <a:endParaRPr lang="en-US" altLang="zh-CN" sz="2800" strike="sngStrike" dirty="0"/>
          </a:p>
          <a:p>
            <a:pPr marL="800100" lvl="1" indent="-342900" algn="l">
              <a:lnSpc>
                <a:spcPct val="100000"/>
              </a:lnSpc>
              <a:spcBef>
                <a:spcPts val="600"/>
              </a:spcBef>
              <a:buClr>
                <a:srgbClr val="FF0000"/>
              </a:buClr>
              <a:buSzPct val="80000"/>
              <a:buFont typeface="Wingdings" panose="05000000000000000000" pitchFamily="2" charset="2"/>
              <a:buChar char="n"/>
            </a:pPr>
            <a:r>
              <a:rPr lang="zh-CN" altLang="en-US" sz="2800" strike="sngStrike" dirty="0"/>
              <a:t>利用给定的程序，针对</a:t>
            </a:r>
            <a:r>
              <a:rPr lang="en-US" altLang="zh-CN" sz="2800" strike="sngStrike" dirty="0"/>
              <a:t>10</a:t>
            </a:r>
            <a:r>
              <a:rPr lang="zh-CN" altLang="en-US" sz="2800" strike="sngStrike" dirty="0"/>
              <a:t>个不同问题规模</a:t>
            </a:r>
            <a:r>
              <a:rPr lang="en-US" altLang="zh-CN" sz="2800" i="1" strike="sngStrike" dirty="0"/>
              <a:t>n</a:t>
            </a:r>
            <a:r>
              <a:rPr lang="zh-CN" altLang="en-US" sz="2800" strike="sngStrike" dirty="0"/>
              <a:t>，计算正确的</a:t>
            </a:r>
            <a:r>
              <a:rPr lang="en-US" altLang="zh-CN" sz="2800" i="1" strike="sngStrike" dirty="0"/>
              <a:t>n</a:t>
            </a:r>
            <a:r>
              <a:rPr lang="zh-CN" altLang="en-US" sz="2800" strike="sngStrike" dirty="0"/>
              <a:t>后排列方案</a:t>
            </a:r>
            <a:endParaRPr lang="en-US" altLang="zh-CN" sz="2800" strike="sngStrike" dirty="0"/>
          </a:p>
          <a:p>
            <a:pPr marL="800100" lvl="1" indent="-342900" algn="l">
              <a:lnSpc>
                <a:spcPct val="125000"/>
              </a:lnSpc>
              <a:spcBef>
                <a:spcPts val="600"/>
              </a:spcBef>
              <a:buClr>
                <a:srgbClr val="FF0000"/>
              </a:buClr>
              <a:buSzPct val="80000"/>
              <a:buFont typeface="Wingdings" panose="05000000000000000000" pitchFamily="2" charset="2"/>
              <a:buChar char="n"/>
            </a:pPr>
            <a:endParaRPr lang="zh-CN" altLang="en-US" sz="2400" dirty="0">
              <a:latin typeface="微软雅黑" panose="020B0503020204020204" pitchFamily="34" charset="-122"/>
              <a:ea typeface="微软雅黑" panose="020B0503020204020204" pitchFamily="34" charset="-122"/>
            </a:endParaRPr>
          </a:p>
          <a:p>
            <a:pPr>
              <a:lnSpc>
                <a:spcPct val="125000"/>
              </a:lnSpc>
              <a:spcBef>
                <a:spcPts val="600"/>
              </a:spcBef>
              <a:buFont typeface="Wingdings" pitchFamily="2" charset="2"/>
              <a:buNone/>
            </a:pPr>
            <a:r>
              <a:rPr lang="zh-CN" altLang="en-US"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a:buFont typeface="Wingdings" pitchFamily="2" charset="2"/>
              <a:buNone/>
            </a:pPr>
            <a:endParaRPr lang="zh-CN" altLang="en-US" sz="2800" dirty="0"/>
          </a:p>
        </p:txBody>
      </p:sp>
    </p:spTree>
    <p:extLst>
      <p:ext uri="{BB962C8B-B14F-4D97-AF65-F5344CB8AC3E}">
        <p14:creationId xmlns:p14="http://schemas.microsoft.com/office/powerpoint/2010/main" val="3633693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实验内容</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 </a:t>
            </a:r>
            <a:endParaRPr kumimoji="1" lang="zh-CN" altLang="en-US" sz="2400" dirty="0"/>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2021/12/31</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2</a:t>
            </a:fld>
            <a:endParaRPr kumimoji="1" lang="zh-CN" altLang="en-US" dirty="0"/>
          </a:p>
        </p:txBody>
      </p:sp>
      <p:sp>
        <p:nvSpPr>
          <p:cNvPr id="9" name="Content Placeholder 2">
            <a:extLst>
              <a:ext uri="{FF2B5EF4-FFF2-40B4-BE49-F238E27FC236}">
                <a16:creationId xmlns:a16="http://schemas.microsoft.com/office/drawing/2014/main" id="{55F986D5-D7D9-6446-9526-9389CD9831D8}"/>
              </a:ext>
            </a:extLst>
          </p:cNvPr>
          <p:cNvSpPr>
            <a:spLocks noGrp="1"/>
          </p:cNvSpPr>
          <p:nvPr>
            <p:ph idx="12"/>
          </p:nvPr>
        </p:nvSpPr>
        <p:spPr>
          <a:xfrm>
            <a:off x="375139" y="914401"/>
            <a:ext cx="11441722" cy="3771900"/>
          </a:xfrm>
          <a:noFill/>
        </p:spPr>
        <p:txBody>
          <a:bodyPr/>
          <a:lstStyle/>
          <a:p>
            <a:pPr marL="342900" indent="-342900" algn="l">
              <a:lnSpc>
                <a:spcPct val="125000"/>
              </a:lnSpc>
              <a:spcBef>
                <a:spcPts val="600"/>
              </a:spcBef>
              <a:buFont typeface="Wingdings" panose="05000000000000000000" pitchFamily="2" charset="2"/>
              <a:buChar char="l"/>
            </a:pPr>
            <a:r>
              <a:rPr lang="zh-CN" altLang="en-US" sz="2400" dirty="0">
                <a:solidFill>
                  <a:schemeClr val="tx1"/>
                </a:solidFill>
                <a:latin typeface="微软雅黑 Light" panose="020B0502040204020203" pitchFamily="34" charset="-122"/>
                <a:ea typeface="微软雅黑 Light" panose="020B0502040204020203" pitchFamily="34" charset="-122"/>
              </a:rPr>
              <a:t>采用回溯</a:t>
            </a:r>
            <a:r>
              <a:rPr lang="en-US" altLang="zh-CN" sz="2400" dirty="0">
                <a:solidFill>
                  <a:schemeClr val="tx1"/>
                </a:solidFill>
                <a:latin typeface="微软雅黑 Light" panose="020B0502040204020203" pitchFamily="34" charset="-122"/>
                <a:ea typeface="微软雅黑 Light" panose="020B0502040204020203" pitchFamily="34" charset="-122"/>
              </a:rPr>
              <a:t>/</a:t>
            </a:r>
            <a:r>
              <a:rPr lang="zh-CN" altLang="en-US" sz="2400" dirty="0">
                <a:solidFill>
                  <a:schemeClr val="tx1"/>
                </a:solidFill>
                <a:latin typeface="微软雅黑 Light" panose="020B0502040204020203" pitchFamily="34" charset="-122"/>
                <a:ea typeface="微软雅黑 Light" panose="020B0502040204020203" pitchFamily="34" charset="-122"/>
              </a:rPr>
              <a:t>分支限界法，编程求解下述</a:t>
            </a:r>
            <a:r>
              <a:rPr lang="en-US" altLang="zh-CN" sz="2400" dirty="0">
                <a:solidFill>
                  <a:schemeClr val="tx1"/>
                </a:solidFill>
                <a:latin typeface="微软雅黑 Light" panose="020B0502040204020203" pitchFamily="34" charset="-122"/>
                <a:ea typeface="微软雅黑 Light" panose="020B0502040204020203" pitchFamily="34" charset="-122"/>
              </a:rPr>
              <a:t>2</a:t>
            </a:r>
            <a:r>
              <a:rPr lang="zh-CN" altLang="en-US" sz="2400" dirty="0">
                <a:solidFill>
                  <a:schemeClr val="tx1"/>
                </a:solidFill>
                <a:latin typeface="微软雅黑 Light" panose="020B0502040204020203" pitchFamily="34" charset="-122"/>
                <a:ea typeface="微软雅黑 Light" panose="020B0502040204020203" pitchFamily="34" charset="-122"/>
              </a:rPr>
              <a:t>个问题，利用给定数据，验证算法正确性</a:t>
            </a:r>
            <a:endParaRPr lang="zh-CN" altLang="en-US" sz="2400" dirty="0">
              <a:latin typeface="微软雅黑 Light" panose="020B0502040204020203" pitchFamily="34" charset="-122"/>
              <a:ea typeface="微软雅黑 Light" panose="020B0502040204020203"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Light" panose="020B0502040204020203" pitchFamily="34" charset="-122"/>
                <a:ea typeface="微软雅黑 Light" panose="020B0502040204020203" pitchFamily="34" charset="-122"/>
              </a:rPr>
              <a:t>作业</a:t>
            </a:r>
            <a:r>
              <a:rPr lang="en-US" altLang="zh-CN" sz="2400" dirty="0">
                <a:latin typeface="微软雅黑 Light" panose="020B0502040204020203" pitchFamily="34" charset="-122"/>
                <a:ea typeface="微软雅黑 Light" panose="020B0502040204020203" pitchFamily="34" charset="-122"/>
              </a:rPr>
              <a:t>1 </a:t>
            </a:r>
            <a:r>
              <a:rPr lang="zh-CN" altLang="en-US" sz="2400" dirty="0">
                <a:latin typeface="微软雅黑 Light" panose="020B0502040204020203" pitchFamily="34" charset="-122"/>
                <a:ea typeface="微软雅黑 Light" panose="020B0502040204020203" pitchFamily="34" charset="-122"/>
              </a:rPr>
              <a:t>图的</a:t>
            </a:r>
            <a:r>
              <a:rPr lang="en-US" altLang="zh-CN" sz="2400" dirty="0">
                <a:latin typeface="微软雅黑 Light" panose="020B0502040204020203" pitchFamily="34" charset="-122"/>
                <a:ea typeface="微软雅黑 Light" panose="020B0502040204020203" pitchFamily="34" charset="-122"/>
              </a:rPr>
              <a:t>m</a:t>
            </a:r>
            <a:r>
              <a:rPr lang="zh-CN" altLang="en-US" sz="2400" dirty="0">
                <a:latin typeface="微软雅黑 Light" panose="020B0502040204020203" pitchFamily="34" charset="-122"/>
                <a:ea typeface="微软雅黑 Light" panose="020B0502040204020203" pitchFamily="34" charset="-122"/>
              </a:rPr>
              <a:t>着色问题（回溯）      </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Light" panose="020B0502040204020203" pitchFamily="34" charset="-122"/>
                <a:ea typeface="微软雅黑 Light" panose="020B0502040204020203" pitchFamily="34" charset="-122"/>
              </a:rPr>
              <a:t>作业</a:t>
            </a:r>
            <a:r>
              <a:rPr lang="en-US" altLang="zh-CN" sz="2400" dirty="0">
                <a:latin typeface="微软雅黑 Light" panose="020B0502040204020203" pitchFamily="34" charset="-122"/>
                <a:ea typeface="微软雅黑 Light" panose="020B0502040204020203" pitchFamily="34" charset="-122"/>
              </a:rPr>
              <a:t>2 </a:t>
            </a:r>
            <a:r>
              <a:rPr lang="zh-CN" altLang="en-US" sz="2400" dirty="0">
                <a:latin typeface="微软雅黑 Light" panose="020B0502040204020203" pitchFamily="34" charset="-122"/>
                <a:ea typeface="微软雅黑 Light" panose="020B0502040204020203" pitchFamily="34" charset="-122"/>
              </a:rPr>
              <a:t>旅行商问题（回溯，分支限界）</a:t>
            </a:r>
            <a:endParaRPr lang="en-US" altLang="zh-CN" sz="2400" dirty="0">
              <a:latin typeface="微软雅黑 Light" panose="020B0502040204020203" pitchFamily="34" charset="-122"/>
              <a:ea typeface="微软雅黑 Light" panose="020B0502040204020203"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endParaRPr lang="en-US" altLang="zh-CN" dirty="0"/>
          </a:p>
          <a:p>
            <a:pPr marL="342900" indent="-342900" algn="l">
              <a:lnSpc>
                <a:spcPct val="125000"/>
              </a:lnSpc>
              <a:spcBef>
                <a:spcPts val="600"/>
              </a:spcBef>
              <a:buFont typeface="Wingdings" panose="05000000000000000000" pitchFamily="2" charset="2"/>
              <a:buChar char="l"/>
            </a:pPr>
            <a:r>
              <a:rPr lang="zh-CN" altLang="en-US" sz="2400" strike="sngStrike" dirty="0">
                <a:solidFill>
                  <a:schemeClr val="tx1"/>
                </a:solidFill>
                <a:latin typeface="微软雅黑" panose="020B0503020204020204" pitchFamily="34" charset="-122"/>
                <a:ea typeface="微软雅黑" panose="020B0503020204020204" pitchFamily="34" charset="-122"/>
              </a:rPr>
              <a:t>采用给定的程序，验证基于局部搜索的</a:t>
            </a:r>
            <a:r>
              <a:rPr lang="en-US" altLang="zh-CN" sz="2400" strike="sngStrike" dirty="0">
                <a:solidFill>
                  <a:schemeClr val="tx1"/>
                </a:solidFill>
                <a:latin typeface="微软雅黑" panose="020B0503020204020204" pitchFamily="34" charset="-122"/>
                <a:ea typeface="微软雅黑" panose="020B0503020204020204" pitchFamily="34" charset="-122"/>
              </a:rPr>
              <a:t>n</a:t>
            </a:r>
            <a:r>
              <a:rPr lang="zh-CN" altLang="en-US" sz="2400" strike="sngStrike" dirty="0">
                <a:solidFill>
                  <a:schemeClr val="tx1"/>
                </a:solidFill>
                <a:latin typeface="微软雅黑" panose="020B0503020204020204" pitchFamily="34" charset="-122"/>
                <a:ea typeface="微软雅黑" panose="020B0503020204020204" pitchFamily="34" charset="-122"/>
              </a:rPr>
              <a:t>皇后问题</a:t>
            </a:r>
            <a:r>
              <a:rPr lang="en-US" altLang="zh-CN" sz="2400" strike="sngStrike" dirty="0">
                <a:solidFill>
                  <a:schemeClr val="tx1"/>
                </a:solidFill>
                <a:latin typeface="微软雅黑" panose="020B0503020204020204" pitchFamily="34" charset="-122"/>
                <a:ea typeface="微软雅黑" panose="020B0503020204020204" pitchFamily="34" charset="-122"/>
              </a:rPr>
              <a:t>【</a:t>
            </a:r>
            <a:r>
              <a:rPr lang="zh-CN" altLang="en-US" sz="2400" strike="sngStrike" dirty="0">
                <a:solidFill>
                  <a:schemeClr val="tx1"/>
                </a:solidFill>
                <a:latin typeface="微软雅黑" panose="020B0503020204020204" pitchFamily="34" charset="-122"/>
                <a:ea typeface="微软雅黑" panose="020B0503020204020204" pitchFamily="34" charset="-122"/>
              </a:rPr>
              <a:t>略，不做</a:t>
            </a:r>
            <a:r>
              <a:rPr lang="en-US" altLang="zh-CN" sz="2400" strike="sngStrike" dirty="0">
                <a:solidFill>
                  <a:schemeClr val="tx1"/>
                </a:solidFill>
                <a:latin typeface="微软雅黑" panose="020B0503020204020204" pitchFamily="34" charset="-122"/>
                <a:ea typeface="微软雅黑" panose="020B0503020204020204" pitchFamily="34" charset="-122"/>
              </a:rPr>
              <a:t>】</a:t>
            </a:r>
            <a:endParaRPr lang="zh-CN" altLang="en-US" sz="2400" strike="sngStrike"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strike="sngStrike" dirty="0">
                <a:latin typeface="微软雅黑" panose="020B0503020204020204" pitchFamily="34" charset="-122"/>
                <a:ea typeface="微软雅黑" panose="020B0503020204020204" pitchFamily="34" charset="-122"/>
              </a:rPr>
              <a:t>作业</a:t>
            </a:r>
            <a:r>
              <a:rPr lang="en-US" altLang="zh-CN" sz="2400" strike="sngStrike" dirty="0">
                <a:latin typeface="微软雅黑" panose="020B0503020204020204" pitchFamily="34" charset="-122"/>
                <a:ea typeface="微软雅黑" panose="020B0503020204020204" pitchFamily="34" charset="-122"/>
              </a:rPr>
              <a:t>3 n</a:t>
            </a:r>
            <a:r>
              <a:rPr lang="zh-CN" altLang="en-US" sz="2400" strike="sngStrike" dirty="0">
                <a:latin typeface="微软雅黑" panose="020B0503020204020204" pitchFamily="34" charset="-122"/>
                <a:ea typeface="微软雅黑" panose="020B0503020204020204" pitchFamily="34" charset="-122"/>
              </a:rPr>
              <a:t>皇后问题（局部搜索）</a:t>
            </a:r>
          </a:p>
        </p:txBody>
      </p:sp>
    </p:spTree>
    <p:extLst>
      <p:ext uri="{BB962C8B-B14F-4D97-AF65-F5344CB8AC3E}">
        <p14:creationId xmlns:p14="http://schemas.microsoft.com/office/powerpoint/2010/main" val="3207575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3 n</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皇后问题</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2021/12/31</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20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309511" y="1117467"/>
            <a:ext cx="11572975" cy="5552839"/>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10000"/>
              </a:lnSpc>
              <a:spcBef>
                <a:spcPts val="600"/>
              </a:spcBef>
              <a:buSzPct val="100000"/>
              <a:buFont typeface="Wingdings" panose="05000000000000000000" pitchFamily="2" charset="2"/>
              <a:buChar char="l"/>
              <a:defRPr/>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注意</a:t>
            </a:r>
            <a:endParaRPr lang="en-US" altLang="zh-CN" sz="2400" dirty="0">
              <a:latin typeface="微软雅黑" panose="020B0503020204020204" pitchFamily="34" charset="-122"/>
              <a:ea typeface="微软雅黑" panose="020B0503020204020204" pitchFamily="34" charset="-122"/>
            </a:endParaRPr>
          </a:p>
          <a:p>
            <a:pPr marL="800100" lvl="1" indent="-342900" algn="l">
              <a:lnSpc>
                <a:spcPct val="135000"/>
              </a:lnSpc>
              <a:spcBef>
                <a:spcPts val="600"/>
              </a:spcBef>
              <a:buClr>
                <a:srgbClr val="FF0000"/>
              </a:buClr>
              <a:buSzPct val="80000"/>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根据实验机器的实际运行情况，选择合适问题规模，但需要保持</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组数据</a:t>
            </a:r>
            <a:endParaRPr lang="en-US" altLang="zh-CN" sz="2400" dirty="0">
              <a:latin typeface="微软雅黑" panose="020B0503020204020204" pitchFamily="34" charset="-122"/>
              <a:ea typeface="微软雅黑" panose="020B0503020204020204" pitchFamily="34" charset="-122"/>
            </a:endParaRPr>
          </a:p>
          <a:p>
            <a:pPr marL="800100" lvl="1" indent="-342900" algn="l">
              <a:lnSpc>
                <a:spcPct val="135000"/>
              </a:lnSpc>
              <a:spcBef>
                <a:spcPts val="600"/>
              </a:spcBef>
              <a:buClr>
                <a:srgbClr val="FF0000"/>
              </a:buClr>
              <a:buSzPct val="80000"/>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例如，如果问题规模</a:t>
            </a:r>
            <a:r>
              <a:rPr lang="en-US" altLang="zh-CN" sz="2400" dirty="0">
                <a:latin typeface="微软雅黑" panose="020B0503020204020204" pitchFamily="34" charset="-122"/>
                <a:ea typeface="微软雅黑" panose="020B0503020204020204" pitchFamily="34" charset="-122"/>
              </a:rPr>
              <a:t>n=500,000</a:t>
            </a:r>
            <a:r>
              <a:rPr lang="zh-CN" altLang="en-US" sz="2400" dirty="0">
                <a:latin typeface="微软雅黑" panose="020B0503020204020204" pitchFamily="34" charset="-122"/>
                <a:ea typeface="微软雅黑" panose="020B0503020204020204" pitchFamily="34" charset="-122"/>
              </a:rPr>
              <a:t>时，算法运行时间已经达到</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小时左右，可以在</a:t>
            </a:r>
            <a:r>
              <a:rPr lang="en-US" altLang="zh-CN" sz="2400" dirty="0">
                <a:latin typeface="微软雅黑" panose="020B0503020204020204" pitchFamily="34" charset="-122"/>
                <a:ea typeface="微软雅黑" panose="020B0503020204020204" pitchFamily="34" charset="-122"/>
              </a:rPr>
              <a:t>5,000</a:t>
            </a:r>
            <a:r>
              <a:rPr lang="zh-CN" altLang="en-US" sz="2400" dirty="0">
                <a:latin typeface="微软雅黑" panose="020B0503020204020204" pitchFamily="34" charset="-122"/>
                <a:ea typeface="微软雅黑" panose="020B0503020204020204" pitchFamily="34" charset="-122"/>
              </a:rPr>
              <a:t>至</a:t>
            </a:r>
            <a:r>
              <a:rPr lang="en-US" altLang="zh-CN" sz="2400" dirty="0">
                <a:latin typeface="微软雅黑" panose="020B0503020204020204" pitchFamily="34" charset="-122"/>
                <a:ea typeface="微软雅黑" panose="020B0503020204020204" pitchFamily="34" charset="-122"/>
              </a:rPr>
              <a:t>500,000</a:t>
            </a:r>
            <a:r>
              <a:rPr lang="zh-CN" altLang="en-US" sz="2400" dirty="0">
                <a:latin typeface="微软雅黑" panose="020B0503020204020204" pitchFamily="34" charset="-122"/>
                <a:ea typeface="微软雅黑" panose="020B0503020204020204" pitchFamily="34" charset="-122"/>
              </a:rPr>
              <a:t>间取</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个不同的</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值。考察这</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个问题规模</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下的算法运行时间</a:t>
            </a:r>
            <a:endParaRPr lang="en-US" altLang="zh-CN" sz="2400" dirty="0">
              <a:latin typeface="微软雅黑" panose="020B0503020204020204" pitchFamily="34" charset="-122"/>
              <a:ea typeface="微软雅黑" panose="020B0503020204020204" pitchFamily="34" charset="-122"/>
            </a:endParaRPr>
          </a:p>
          <a:p>
            <a:pPr>
              <a:buFont typeface="Wingdings" pitchFamily="2" charset="2"/>
              <a:buNone/>
              <a:defRPr/>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此时，</a:t>
            </a:r>
            <a:r>
              <a:rPr lang="en-US" altLang="zh-CN" sz="2400" i="1"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可以取值：</a:t>
            </a:r>
          </a:p>
          <a:p>
            <a:pPr lvl="4">
              <a:buFont typeface="Wingdings" pitchFamily="2" charset="2"/>
              <a:buNone/>
              <a:defRPr/>
            </a:pPr>
            <a:r>
              <a:rPr lang="en-US" altLang="zh-CN" sz="2400" dirty="0">
                <a:latin typeface="微软雅黑" panose="020B0503020204020204" pitchFamily="34" charset="-122"/>
                <a:ea typeface="微软雅黑" panose="020B0503020204020204" pitchFamily="34" charset="-122"/>
              </a:rPr>
              <a:t>10,000           10,000         </a:t>
            </a:r>
          </a:p>
          <a:p>
            <a:pPr lvl="4">
              <a:buFont typeface="Wingdings" pitchFamily="2" charset="2"/>
              <a:buNone/>
              <a:defRPr/>
            </a:pPr>
            <a:r>
              <a:rPr lang="en-US" altLang="zh-CN" sz="2400" dirty="0">
                <a:latin typeface="微软雅黑" panose="020B0503020204020204" pitchFamily="34" charset="-122"/>
                <a:ea typeface="微软雅黑" panose="020B0503020204020204" pitchFamily="34" charset="-122"/>
              </a:rPr>
              <a:t>50,000          100,000       </a:t>
            </a:r>
          </a:p>
          <a:p>
            <a:pPr lvl="4">
              <a:buFont typeface="Wingdings" pitchFamily="2" charset="2"/>
              <a:buNone/>
              <a:defRPr/>
            </a:pPr>
            <a:r>
              <a:rPr lang="en-US" altLang="zh-CN" sz="2400" dirty="0">
                <a:latin typeface="微软雅黑" panose="020B0503020204020204" pitchFamily="34" charset="-122"/>
                <a:ea typeface="微软雅黑" panose="020B0503020204020204" pitchFamily="34" charset="-122"/>
              </a:rPr>
              <a:t>200,000        250,000       </a:t>
            </a:r>
          </a:p>
          <a:p>
            <a:pPr lvl="4">
              <a:buFont typeface="Wingdings" pitchFamily="2" charset="2"/>
              <a:buNone/>
              <a:defRPr/>
            </a:pPr>
            <a:r>
              <a:rPr lang="en-US" altLang="zh-CN" sz="2400" dirty="0">
                <a:latin typeface="微软雅黑" panose="020B0503020204020204" pitchFamily="34" charset="-122"/>
                <a:ea typeface="微软雅黑" panose="020B0503020204020204" pitchFamily="34" charset="-122"/>
              </a:rPr>
              <a:t>270,000        300,000</a:t>
            </a:r>
          </a:p>
          <a:p>
            <a:pPr lvl="4">
              <a:buFont typeface="Wingdings" pitchFamily="2" charset="2"/>
              <a:buNone/>
              <a:defRPr/>
            </a:pPr>
            <a:r>
              <a:rPr lang="en-US" altLang="zh-CN" sz="2400" dirty="0">
                <a:latin typeface="微软雅黑" panose="020B0503020204020204" pitchFamily="34" charset="-122"/>
                <a:ea typeface="微软雅黑" panose="020B0503020204020204" pitchFamily="34" charset="-122"/>
              </a:rPr>
              <a:t>400,000        500,000   </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5837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1 n</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皇后问题</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2021/12/31</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21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358775" y="1126156"/>
            <a:ext cx="11489924" cy="5731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10000"/>
              </a:lnSpc>
              <a:spcBef>
                <a:spcPts val="600"/>
              </a:spcBef>
              <a:buSzPct val="100000"/>
              <a:buFont typeface="Wingdings" panose="05000000000000000000" pitchFamily="2" charset="2"/>
              <a:buChar char="l"/>
              <a:defRPr/>
            </a:pPr>
            <a:r>
              <a:rPr lang="zh-CN" altLang="en-US" dirty="0">
                <a:latin typeface="微软雅黑" panose="020B0503020204020204" pitchFamily="34" charset="-122"/>
                <a:ea typeface="微软雅黑" panose="020B0503020204020204" pitchFamily="34" charset="-122"/>
              </a:rPr>
              <a:t>要求</a:t>
            </a:r>
            <a:endParaRPr lang="zh-CN" altLang="en-US" dirty="0">
              <a:latin typeface="Times New Roman" pitchFamily="18" charset="0"/>
            </a:endParaRPr>
          </a:p>
          <a:p>
            <a:pPr marL="800100" lvl="1" indent="-342900">
              <a:lnSpc>
                <a:spcPct val="135000"/>
              </a:lnSpc>
              <a:spcBef>
                <a:spcPts val="600"/>
              </a:spcBef>
              <a:buClr>
                <a:srgbClr val="FF0000"/>
              </a:buClr>
              <a:buSzPct val="80000"/>
              <a:buFont typeface="Wingdings" panose="05000000000000000000" pitchFamily="2" charset="2"/>
              <a:buChar char="n"/>
              <a:defRPr/>
            </a:pPr>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对</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个不同取值，编程统计程序运行时间</a:t>
            </a:r>
            <a:r>
              <a:rPr lang="en-US" altLang="zh-CN" dirty="0">
                <a:latin typeface="微软雅黑" panose="020B0503020204020204" pitchFamily="34" charset="-122"/>
                <a:ea typeface="微软雅黑" panose="020B0503020204020204" pitchFamily="34" charset="-122"/>
              </a:rPr>
              <a:t>t(n)</a:t>
            </a:r>
            <a:r>
              <a:rPr lang="zh-CN" altLang="en-US" dirty="0">
                <a:latin typeface="微软雅黑" panose="020B0503020204020204" pitchFamily="34" charset="-122"/>
                <a:ea typeface="微软雅黑" panose="020B0503020204020204" pitchFamily="34" charset="-122"/>
              </a:rPr>
              <a:t>和为了得到正确解需要产生的初始随机解个数</a:t>
            </a:r>
            <a:r>
              <a:rPr lang="en-US" altLang="zh-CN" dirty="0">
                <a:latin typeface="微软雅黑" panose="020B0503020204020204" pitchFamily="34" charset="-122"/>
                <a:ea typeface="微软雅黑" panose="020B0503020204020204" pitchFamily="34" charset="-122"/>
              </a:rPr>
              <a:t>m</a:t>
            </a:r>
          </a:p>
          <a:p>
            <a:pPr marL="800100" lvl="1" indent="-342900">
              <a:lnSpc>
                <a:spcPct val="135000"/>
              </a:lnSpc>
              <a:spcBef>
                <a:spcPts val="600"/>
              </a:spcBef>
              <a:buClr>
                <a:srgbClr val="FF0000"/>
              </a:buClr>
              <a:buSzPct val="80000"/>
              <a:buFont typeface="Wingdings" panose="05000000000000000000" pitchFamily="2" charset="2"/>
              <a:buChar char="n"/>
              <a:defRPr/>
            </a:pPr>
            <a:r>
              <a:rPr lang="en-US" altLang="zh-CN" sz="2400" dirty="0">
                <a:latin typeface="Times New Roman" pitchFamily="18" charset="0"/>
              </a:rPr>
              <a:t>2. </a:t>
            </a:r>
            <a:r>
              <a:rPr lang="zh-CN" altLang="en-US" sz="2400" dirty="0">
                <a:latin typeface="Times New Roman" pitchFamily="18" charset="0"/>
              </a:rPr>
              <a:t>分析程序运行时间</a:t>
            </a:r>
            <a:r>
              <a:rPr lang="en-US" altLang="zh-CN" sz="2400" dirty="0">
                <a:latin typeface="Times New Roman" pitchFamily="18" charset="0"/>
              </a:rPr>
              <a:t>t(</a:t>
            </a:r>
            <a:r>
              <a:rPr lang="en-US" altLang="zh-CN" sz="2400" i="1" dirty="0">
                <a:latin typeface="Times New Roman" pitchFamily="18" charset="0"/>
              </a:rPr>
              <a:t>n</a:t>
            </a:r>
            <a:r>
              <a:rPr lang="en-US" altLang="zh-CN" sz="2400" dirty="0">
                <a:latin typeface="Times New Roman" pitchFamily="18" charset="0"/>
              </a:rPr>
              <a:t>)</a:t>
            </a:r>
            <a:r>
              <a:rPr lang="zh-CN" altLang="en-US" sz="2400" dirty="0">
                <a:latin typeface="Times New Roman" pitchFamily="18" charset="0"/>
              </a:rPr>
              <a:t>、初始随机解个数</a:t>
            </a:r>
            <a:r>
              <a:rPr lang="en-US" altLang="zh-CN" sz="2400" i="1" dirty="0">
                <a:latin typeface="Times New Roman" pitchFamily="18" charset="0"/>
              </a:rPr>
              <a:t>m</a:t>
            </a:r>
            <a:r>
              <a:rPr lang="zh-CN" altLang="en-US" sz="2400" dirty="0">
                <a:latin typeface="Times New Roman" pitchFamily="18" charset="0"/>
              </a:rPr>
              <a:t>随问题规模</a:t>
            </a:r>
            <a:r>
              <a:rPr lang="en-US" altLang="zh-CN" sz="2400" dirty="0">
                <a:latin typeface="Times New Roman" pitchFamily="18" charset="0"/>
              </a:rPr>
              <a:t>n</a:t>
            </a:r>
            <a:r>
              <a:rPr lang="zh-CN" altLang="en-US" sz="2400" dirty="0">
                <a:latin typeface="Times New Roman" pitchFamily="18" charset="0"/>
              </a:rPr>
              <a:t>的变化规律 </a:t>
            </a:r>
            <a:r>
              <a:rPr lang="en-US" altLang="zh-CN" sz="2400" i="1" dirty="0" err="1">
                <a:latin typeface="Times New Roman" pitchFamily="18" charset="0"/>
              </a:rPr>
              <a:t>n</a:t>
            </a:r>
            <a:r>
              <a:rPr lang="en-US" altLang="en-US" sz="2400" dirty="0" err="1">
                <a:latin typeface="Times New Roman" pitchFamily="18" charset="0"/>
              </a:rPr>
              <a:t>～</a:t>
            </a:r>
            <a:r>
              <a:rPr lang="en-US" altLang="zh-CN" sz="2400" dirty="0" err="1">
                <a:latin typeface="Times New Roman" pitchFamily="18" charset="0"/>
              </a:rPr>
              <a:t>t</a:t>
            </a:r>
            <a:r>
              <a:rPr lang="en-US" altLang="zh-CN" sz="2400" dirty="0">
                <a:latin typeface="Times New Roman" pitchFamily="18" charset="0"/>
              </a:rPr>
              <a:t>(</a:t>
            </a:r>
            <a:r>
              <a:rPr lang="en-US" altLang="zh-CN" sz="2400" i="1" dirty="0">
                <a:latin typeface="Times New Roman" pitchFamily="18" charset="0"/>
              </a:rPr>
              <a:t>n</a:t>
            </a:r>
            <a:r>
              <a:rPr lang="en-US" altLang="zh-CN" sz="2400" dirty="0">
                <a:latin typeface="Times New Roman" pitchFamily="18" charset="0"/>
              </a:rPr>
              <a:t>)</a:t>
            </a:r>
            <a:r>
              <a:rPr lang="zh-CN" altLang="en-US" sz="2400" dirty="0">
                <a:latin typeface="Times New Roman" pitchFamily="18" charset="0"/>
              </a:rPr>
              <a:t>、 </a:t>
            </a:r>
            <a:r>
              <a:rPr lang="en-US" altLang="zh-CN" sz="2400" i="1" dirty="0" err="1">
                <a:latin typeface="Times New Roman" pitchFamily="18" charset="0"/>
              </a:rPr>
              <a:t>n</a:t>
            </a:r>
            <a:r>
              <a:rPr lang="en-US" altLang="en-US" sz="2400" dirty="0" err="1">
                <a:latin typeface="Times New Roman" pitchFamily="18" charset="0"/>
              </a:rPr>
              <a:t>～</a:t>
            </a:r>
            <a:r>
              <a:rPr lang="en-US" altLang="zh-CN" sz="2400" i="1" dirty="0" err="1">
                <a:latin typeface="Times New Roman" pitchFamily="18" charset="0"/>
              </a:rPr>
              <a:t>m</a:t>
            </a:r>
            <a:endParaRPr lang="en-US" altLang="zh-CN" sz="2400" i="1" dirty="0"/>
          </a:p>
          <a:p>
            <a:pPr marL="342900" lvl="1" indent="-342900">
              <a:lnSpc>
                <a:spcPct val="110000"/>
              </a:lnSpc>
              <a:spcBef>
                <a:spcPts val="600"/>
              </a:spcBef>
              <a:buSzPct val="100000"/>
              <a:buFont typeface="Wingdings" panose="05000000000000000000" pitchFamily="2" charset="2"/>
              <a:buChar char="l"/>
              <a:defRPr/>
            </a:pPr>
            <a:r>
              <a:rPr lang="zh-CN" altLang="en-US" dirty="0">
                <a:latin typeface="Times New Roman" pitchFamily="18" charset="0"/>
              </a:rPr>
              <a:t>注意</a:t>
            </a:r>
          </a:p>
          <a:p>
            <a:pPr marL="800100" lvl="1" indent="-342900">
              <a:lnSpc>
                <a:spcPct val="135000"/>
              </a:lnSpc>
              <a:spcBef>
                <a:spcPts val="600"/>
              </a:spcBef>
              <a:buClr>
                <a:srgbClr val="FF0000"/>
              </a:buClr>
              <a:buSzPct val="80000"/>
              <a:buFont typeface="Wingdings" panose="05000000000000000000" pitchFamily="2" charset="2"/>
              <a:buChar char="n"/>
              <a:defRPr/>
            </a:pPr>
            <a:r>
              <a:rPr lang="zh-CN" altLang="en-US" dirty="0">
                <a:latin typeface="微软雅黑" panose="020B0503020204020204" pitchFamily="34" charset="-122"/>
                <a:ea typeface="微软雅黑" panose="020B0503020204020204" pitchFamily="34" charset="-122"/>
              </a:rPr>
              <a:t>采用程序设计语言提供的时间测量函数，测量程序运行时间；</a:t>
            </a:r>
            <a:endParaRPr lang="en-US" altLang="zh-CN" dirty="0">
              <a:latin typeface="微软雅黑" panose="020B0503020204020204" pitchFamily="34" charset="-122"/>
              <a:ea typeface="微软雅黑" panose="020B0503020204020204" pitchFamily="34" charset="-122"/>
            </a:endParaRPr>
          </a:p>
          <a:p>
            <a:pPr marL="800100" lvl="1" indent="-342900">
              <a:lnSpc>
                <a:spcPct val="135000"/>
              </a:lnSpc>
              <a:spcBef>
                <a:spcPts val="600"/>
              </a:spcBef>
              <a:buClr>
                <a:srgbClr val="FF0000"/>
              </a:buClr>
              <a:buSzPct val="80000"/>
              <a:buFont typeface="Wingdings" panose="05000000000000000000" pitchFamily="2" charset="2"/>
              <a:buChar char="n"/>
              <a:defRPr/>
            </a:pPr>
            <a:r>
              <a:rPr lang="zh-CN" altLang="en-US" sz="2400" dirty="0"/>
              <a:t>了解程序结构，添加代码，统计产生的初始随机解个数</a:t>
            </a:r>
            <a:r>
              <a:rPr lang="en-US" altLang="zh-CN" sz="2400" i="1" dirty="0"/>
              <a:t>m</a:t>
            </a:r>
          </a:p>
          <a:p>
            <a:pPr marL="800100" lvl="1" indent="-342900">
              <a:lnSpc>
                <a:spcPct val="135000"/>
              </a:lnSpc>
              <a:spcBef>
                <a:spcPts val="600"/>
              </a:spcBef>
              <a:buClr>
                <a:srgbClr val="FF0000"/>
              </a:buClr>
              <a:buSzPct val="80000"/>
              <a:buFont typeface="Wingdings" panose="05000000000000000000" pitchFamily="2" charset="2"/>
              <a:buChar char="n"/>
              <a:defRPr/>
            </a:pPr>
            <a:r>
              <a:rPr lang="zh-CN" altLang="en-US" sz="2400" dirty="0"/>
              <a:t>如果由于问题规模</a:t>
            </a:r>
            <a:r>
              <a:rPr lang="en-US" altLang="zh-CN" sz="2400" i="1" dirty="0"/>
              <a:t>n</a:t>
            </a:r>
            <a:r>
              <a:rPr lang="zh-CN" altLang="en-US" sz="2400" dirty="0"/>
              <a:t>过小，无法测出程序准确运行时间，可适当增大</a:t>
            </a:r>
            <a:r>
              <a:rPr lang="en-US" altLang="zh-CN" sz="2400" i="1" dirty="0"/>
              <a:t>n</a:t>
            </a:r>
            <a:r>
              <a:rPr lang="zh-CN" altLang="en-US" sz="2400" dirty="0"/>
              <a:t>的数值</a:t>
            </a:r>
            <a:endParaRPr lang="en-US" altLang="zh-CN" sz="2400" dirty="0"/>
          </a:p>
        </p:txBody>
      </p:sp>
    </p:spTree>
    <p:extLst>
      <p:ext uri="{BB962C8B-B14F-4D97-AF65-F5344CB8AC3E}">
        <p14:creationId xmlns:p14="http://schemas.microsoft.com/office/powerpoint/2010/main" val="2386000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3 n</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皇后问题</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2021/12/31</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22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358775" y="1010653"/>
            <a:ext cx="11489924" cy="58473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10000"/>
              </a:lnSpc>
              <a:spcBef>
                <a:spcPts val="600"/>
              </a:spcBef>
              <a:buSzPct val="100000"/>
              <a:buFont typeface="Wingdings" panose="05000000000000000000" pitchFamily="2" charset="2"/>
              <a:buChar char="l"/>
              <a:defRPr/>
            </a:pPr>
            <a:r>
              <a:rPr lang="zh-CN" altLang="en-US" dirty="0">
                <a:latin typeface="微软雅黑" panose="020B0503020204020204" pitchFamily="34" charset="-122"/>
                <a:ea typeface="微软雅黑" panose="020B0503020204020204" pitchFamily="34" charset="-122"/>
              </a:rPr>
              <a:t>方法</a:t>
            </a:r>
            <a:endParaRPr lang="zh-CN" altLang="en-US" dirty="0">
              <a:latin typeface="Times New Roman" pitchFamily="18" charset="0"/>
            </a:endParaRPr>
          </a:p>
          <a:p>
            <a:pPr marL="800100" lvl="1" indent="-342900">
              <a:lnSpc>
                <a:spcPct val="100000"/>
              </a:lnSpc>
              <a:spcBef>
                <a:spcPts val="600"/>
              </a:spcBef>
              <a:buClr>
                <a:srgbClr val="FF0000"/>
              </a:buClr>
              <a:buSzPct val="80000"/>
              <a:buFont typeface="Wingdings" panose="05000000000000000000" pitchFamily="2" charset="2"/>
              <a:buChar char="n"/>
              <a:defRPr/>
            </a:pPr>
            <a:r>
              <a:rPr lang="en-US" altLang="zh-CN" dirty="0">
                <a:latin typeface="微软雅黑" panose="020B0503020204020204" pitchFamily="34" charset="-122"/>
                <a:ea typeface="微软雅黑" panose="020B0503020204020204" pitchFamily="34" charset="-122"/>
              </a:rPr>
              <a:t>1. </a:t>
            </a:r>
            <a:r>
              <a:rPr lang="zh-CN" altLang="en-US" dirty="0">
                <a:latin typeface="Times New Roman" pitchFamily="18" charset="0"/>
              </a:rPr>
              <a:t>根据资料</a:t>
            </a:r>
            <a:r>
              <a:rPr lang="en-US" altLang="zh-CN" dirty="0">
                <a:latin typeface="Times New Roman" pitchFamily="18" charset="0"/>
              </a:rPr>
              <a:t>/</a:t>
            </a:r>
            <a:r>
              <a:rPr lang="zh-CN" altLang="en-US" dirty="0">
                <a:latin typeface="Times New Roman" pitchFamily="18" charset="0"/>
              </a:rPr>
              <a:t>讲义，</a:t>
            </a:r>
            <a:r>
              <a:rPr lang="zh-CN" altLang="en-US" dirty="0">
                <a:solidFill>
                  <a:srgbClr val="FF3300"/>
                </a:solidFill>
                <a:latin typeface="Times New Roman" pitchFamily="18" charset="0"/>
              </a:rPr>
              <a:t>算法</a:t>
            </a:r>
            <a:r>
              <a:rPr lang="zh-CN" altLang="en-US" b="1" dirty="0">
                <a:solidFill>
                  <a:srgbClr val="FF3300"/>
                </a:solidFill>
                <a:latin typeface="Times New Roman" pitchFamily="18" charset="0"/>
              </a:rPr>
              <a:t>在</a:t>
            </a:r>
            <a:r>
              <a:rPr lang="zh-CN" altLang="en-US" b="1" u="sng" dirty="0">
                <a:solidFill>
                  <a:srgbClr val="FF3300"/>
                </a:solidFill>
                <a:latin typeface="Times New Roman" pitchFamily="18" charset="0"/>
              </a:rPr>
              <a:t>一个随机解上</a:t>
            </a:r>
            <a:r>
              <a:rPr lang="zh-CN" altLang="en-US" b="1" dirty="0">
                <a:solidFill>
                  <a:srgbClr val="FF3300"/>
                </a:solidFill>
                <a:latin typeface="Times New Roman" pitchFamily="18" charset="0"/>
              </a:rPr>
              <a:t>的最坏复杂度为</a:t>
            </a:r>
            <a:r>
              <a:rPr lang="en-US" altLang="zh-CN" b="1" dirty="0">
                <a:solidFill>
                  <a:srgbClr val="FF3300"/>
                </a:solidFill>
                <a:latin typeface="Times New Roman" pitchFamily="18" charset="0"/>
              </a:rPr>
              <a:t>O(</a:t>
            </a:r>
            <a:r>
              <a:rPr lang="en-US" altLang="zh-CN" b="1" i="1" dirty="0">
                <a:solidFill>
                  <a:srgbClr val="FF3300"/>
                </a:solidFill>
                <a:latin typeface="Times New Roman" pitchFamily="18" charset="0"/>
              </a:rPr>
              <a:t>n</a:t>
            </a:r>
            <a:r>
              <a:rPr lang="en-US" altLang="zh-CN" b="1" baseline="30000" dirty="0">
                <a:solidFill>
                  <a:srgbClr val="FF3300"/>
                </a:solidFill>
                <a:latin typeface="Times New Roman" pitchFamily="18" charset="0"/>
              </a:rPr>
              <a:t>3</a:t>
            </a:r>
            <a:r>
              <a:rPr lang="en-US" altLang="zh-CN" b="1" dirty="0">
                <a:solidFill>
                  <a:srgbClr val="FF3300"/>
                </a:solidFill>
                <a:latin typeface="Times New Roman" pitchFamily="18" charset="0"/>
              </a:rPr>
              <a:t>)</a:t>
            </a:r>
            <a:endParaRPr lang="zh-CN" altLang="en-US" b="1" dirty="0">
              <a:latin typeface="Times New Roman" pitchFamily="18" charset="0"/>
            </a:endParaRPr>
          </a:p>
          <a:p>
            <a:pPr marL="0" indent="0">
              <a:lnSpc>
                <a:spcPct val="100000"/>
              </a:lnSpc>
              <a:buFont typeface="Wingdings" pitchFamily="2" charset="2"/>
              <a:buNone/>
              <a:defRPr/>
            </a:pPr>
            <a:r>
              <a:rPr lang="en-US" altLang="zh-CN" sz="2400" dirty="0">
                <a:latin typeface="Times New Roman" pitchFamily="18" charset="0"/>
              </a:rPr>
              <a:t>            </a:t>
            </a:r>
            <a:r>
              <a:rPr lang="zh-CN" altLang="en-US" sz="2400" dirty="0">
                <a:latin typeface="Times New Roman" pitchFamily="18" charset="0"/>
              </a:rPr>
              <a:t>假设：</a:t>
            </a:r>
            <a:r>
              <a:rPr lang="en-US" altLang="zh-CN" sz="2400" dirty="0">
                <a:latin typeface="Times New Roman" pitchFamily="18" charset="0"/>
              </a:rPr>
              <a:t> t(</a:t>
            </a:r>
            <a:r>
              <a:rPr lang="en-US" altLang="zh-CN" sz="2400" i="1" dirty="0">
                <a:latin typeface="Times New Roman" pitchFamily="18" charset="0"/>
              </a:rPr>
              <a:t>n</a:t>
            </a:r>
            <a:r>
              <a:rPr lang="en-US" altLang="zh-CN" sz="2400" dirty="0">
                <a:latin typeface="Times New Roman" pitchFamily="18" charset="0"/>
              </a:rPr>
              <a:t>)=O(</a:t>
            </a:r>
            <a:r>
              <a:rPr lang="en-US" altLang="zh-CN" sz="2400" i="1" dirty="0" err="1">
                <a:latin typeface="Times New Roman" pitchFamily="18" charset="0"/>
              </a:rPr>
              <a:t>n</a:t>
            </a:r>
            <a:r>
              <a:rPr lang="en-US" altLang="zh-CN" sz="2400" i="1" baseline="30000" dirty="0" err="1">
                <a:latin typeface="Times New Roman" pitchFamily="18" charset="0"/>
              </a:rPr>
              <a:t>k</a:t>
            </a:r>
            <a:r>
              <a:rPr lang="en-US" altLang="zh-CN" sz="2400" dirty="0">
                <a:latin typeface="Times New Roman" pitchFamily="18" charset="0"/>
              </a:rPr>
              <a:t>)</a:t>
            </a:r>
            <a:r>
              <a:rPr lang="zh-CN" altLang="en-US" sz="2400" dirty="0">
                <a:latin typeface="Times New Roman" pitchFamily="18" charset="0"/>
              </a:rPr>
              <a:t>，则 </a:t>
            </a:r>
            <a:r>
              <a:rPr lang="en-US" altLang="zh-CN" sz="2400" dirty="0" err="1">
                <a:latin typeface="Times New Roman" pitchFamily="18" charset="0"/>
              </a:rPr>
              <a:t>lgt</a:t>
            </a:r>
            <a:r>
              <a:rPr lang="en-US" altLang="zh-CN" sz="2400" dirty="0">
                <a:latin typeface="Times New Roman" pitchFamily="18" charset="0"/>
              </a:rPr>
              <a:t>(</a:t>
            </a:r>
            <a:r>
              <a:rPr lang="en-US" altLang="zh-CN" sz="2400" i="1" dirty="0">
                <a:latin typeface="Times New Roman" pitchFamily="18" charset="0"/>
              </a:rPr>
              <a:t>n</a:t>
            </a:r>
            <a:r>
              <a:rPr lang="en-US" altLang="zh-CN" sz="2400" dirty="0">
                <a:latin typeface="Times New Roman" pitchFamily="18" charset="0"/>
              </a:rPr>
              <a:t>)</a:t>
            </a:r>
            <a:r>
              <a:rPr lang="en-US" altLang="en-US" sz="2400" dirty="0">
                <a:latin typeface="Times New Roman" pitchFamily="18" charset="0"/>
              </a:rPr>
              <a:t> ～</a:t>
            </a:r>
            <a:r>
              <a:rPr lang="en-US" altLang="en-US" sz="2400" i="1" dirty="0" err="1">
                <a:latin typeface="Times New Roman" pitchFamily="18" charset="0"/>
              </a:rPr>
              <a:t>k</a:t>
            </a:r>
            <a:r>
              <a:rPr lang="en-US" altLang="en-US" sz="2400" dirty="0" err="1">
                <a:latin typeface="Times New Roman" pitchFamily="18" charset="0"/>
              </a:rPr>
              <a:t>lg</a:t>
            </a:r>
            <a:r>
              <a:rPr lang="en-US" altLang="en-US" sz="2400" i="1" dirty="0" err="1">
                <a:latin typeface="Times New Roman" pitchFamily="18" charset="0"/>
              </a:rPr>
              <a:t>n</a:t>
            </a:r>
            <a:r>
              <a:rPr lang="zh-CN" altLang="en-US" sz="2400" dirty="0">
                <a:latin typeface="Times New Roman" pitchFamily="18" charset="0"/>
              </a:rPr>
              <a:t>，</a:t>
            </a:r>
            <a:endParaRPr lang="en-US" altLang="zh-CN" sz="2400" dirty="0">
              <a:latin typeface="Times New Roman" pitchFamily="18" charset="0"/>
            </a:endParaRPr>
          </a:p>
          <a:p>
            <a:pPr marL="800100" lvl="1" indent="-342900">
              <a:lnSpc>
                <a:spcPct val="100000"/>
              </a:lnSpc>
              <a:spcBef>
                <a:spcPts val="600"/>
              </a:spcBef>
              <a:buClr>
                <a:srgbClr val="FF0000"/>
              </a:buClr>
              <a:buSzPct val="80000"/>
              <a:buFont typeface="Wingdings" panose="05000000000000000000" pitchFamily="2" charset="2"/>
              <a:buChar char="n"/>
              <a:defRPr/>
            </a:pPr>
            <a:r>
              <a:rPr lang="en-US" altLang="zh-CN" dirty="0">
                <a:latin typeface="Times New Roman" pitchFamily="18" charset="0"/>
              </a:rPr>
              <a:t>2. </a:t>
            </a:r>
            <a:r>
              <a:rPr lang="zh-CN" altLang="en-US" dirty="0">
                <a:latin typeface="Times New Roman" pitchFamily="18" charset="0"/>
              </a:rPr>
              <a:t>通过对数据</a:t>
            </a:r>
            <a:r>
              <a:rPr lang="en-US" altLang="zh-CN" dirty="0">
                <a:latin typeface="Times New Roman" pitchFamily="18" charset="0"/>
              </a:rPr>
              <a:t>&lt;</a:t>
            </a:r>
            <a:r>
              <a:rPr lang="en-US" altLang="zh-CN" i="1" dirty="0">
                <a:latin typeface="Times New Roman" pitchFamily="18" charset="0"/>
              </a:rPr>
              <a:t>n</a:t>
            </a:r>
            <a:r>
              <a:rPr lang="en-US" altLang="zh-CN" dirty="0">
                <a:latin typeface="Times New Roman" pitchFamily="18" charset="0"/>
              </a:rPr>
              <a:t>, </a:t>
            </a:r>
            <a:r>
              <a:rPr lang="en-US" altLang="zh-CN" dirty="0" err="1">
                <a:latin typeface="Times New Roman" pitchFamily="18" charset="0"/>
              </a:rPr>
              <a:t>lg</a:t>
            </a:r>
            <a:r>
              <a:rPr lang="en-US" altLang="zh-CN" i="1" dirty="0" err="1">
                <a:latin typeface="Times New Roman" pitchFamily="18" charset="0"/>
              </a:rPr>
              <a:t>n</a:t>
            </a:r>
            <a:r>
              <a:rPr lang="en-US" altLang="zh-CN" dirty="0">
                <a:latin typeface="Times New Roman" pitchFamily="18" charset="0"/>
              </a:rPr>
              <a:t>, </a:t>
            </a:r>
            <a:r>
              <a:rPr lang="en-US" altLang="zh-CN" dirty="0" err="1">
                <a:latin typeface="Times New Roman" pitchFamily="18" charset="0"/>
              </a:rPr>
              <a:t>lgt</a:t>
            </a:r>
            <a:r>
              <a:rPr lang="en-US" altLang="zh-CN" dirty="0">
                <a:latin typeface="Times New Roman" pitchFamily="18" charset="0"/>
              </a:rPr>
              <a:t>(</a:t>
            </a:r>
            <a:r>
              <a:rPr lang="en-US" altLang="zh-CN" i="1" dirty="0">
                <a:latin typeface="Times New Roman" pitchFamily="18" charset="0"/>
              </a:rPr>
              <a:t>n</a:t>
            </a:r>
            <a:r>
              <a:rPr lang="en-US" altLang="zh-CN" dirty="0">
                <a:latin typeface="Times New Roman" pitchFamily="18" charset="0"/>
              </a:rPr>
              <a:t>)&gt;</a:t>
            </a:r>
            <a:r>
              <a:rPr lang="zh-CN" altLang="en-US" dirty="0">
                <a:latin typeface="Times New Roman" pitchFamily="18" charset="0"/>
              </a:rPr>
              <a:t>的</a:t>
            </a:r>
            <a:r>
              <a:rPr lang="zh-CN" altLang="en-US" b="1" u="sng" dirty="0">
                <a:solidFill>
                  <a:srgbClr val="FF0000"/>
                </a:solidFill>
                <a:latin typeface="Times New Roman" pitchFamily="18" charset="0"/>
              </a:rPr>
              <a:t>线性回归分析</a:t>
            </a:r>
            <a:r>
              <a:rPr lang="zh-CN" altLang="en-US" dirty="0">
                <a:latin typeface="Times New Roman" pitchFamily="18" charset="0"/>
              </a:rPr>
              <a:t>，以</a:t>
            </a:r>
            <a:r>
              <a:rPr lang="en-US" altLang="zh-CN" dirty="0" err="1">
                <a:latin typeface="Times New Roman" pitchFamily="18" charset="0"/>
              </a:rPr>
              <a:t>lg</a:t>
            </a:r>
            <a:r>
              <a:rPr lang="en-US" altLang="zh-CN" i="1" dirty="0" err="1">
                <a:latin typeface="Times New Roman" pitchFamily="18" charset="0"/>
              </a:rPr>
              <a:t>n</a:t>
            </a:r>
            <a:r>
              <a:rPr lang="zh-CN" altLang="en-US" dirty="0">
                <a:latin typeface="Times New Roman" pitchFamily="18" charset="0"/>
              </a:rPr>
              <a:t>为自变量</a:t>
            </a:r>
            <a:r>
              <a:rPr lang="en-US" altLang="zh-CN" dirty="0">
                <a:latin typeface="Times New Roman" pitchFamily="18" charset="0"/>
              </a:rPr>
              <a:t>x</a:t>
            </a:r>
            <a:r>
              <a:rPr lang="zh-CN" altLang="en-US" dirty="0">
                <a:latin typeface="Times New Roman" pitchFamily="18" charset="0"/>
              </a:rPr>
              <a:t>，以</a:t>
            </a:r>
            <a:r>
              <a:rPr lang="en-US" altLang="zh-CN" dirty="0" err="1">
                <a:latin typeface="Times New Roman" pitchFamily="18" charset="0"/>
              </a:rPr>
              <a:t>lgt</a:t>
            </a:r>
            <a:r>
              <a:rPr lang="en-US" altLang="zh-CN" dirty="0">
                <a:latin typeface="Times New Roman" pitchFamily="18" charset="0"/>
              </a:rPr>
              <a:t>(</a:t>
            </a:r>
            <a:r>
              <a:rPr lang="en-US" altLang="zh-CN" i="1" dirty="0">
                <a:latin typeface="Times New Roman" pitchFamily="18" charset="0"/>
              </a:rPr>
              <a:t>n</a:t>
            </a:r>
            <a:r>
              <a:rPr lang="en-US" altLang="zh-CN" dirty="0">
                <a:latin typeface="Times New Roman" pitchFamily="18" charset="0"/>
              </a:rPr>
              <a:t>)</a:t>
            </a:r>
            <a:r>
              <a:rPr lang="zh-CN" altLang="en-US" dirty="0">
                <a:latin typeface="Times New Roman" pitchFamily="18" charset="0"/>
              </a:rPr>
              <a:t>为因变量</a:t>
            </a:r>
            <a:r>
              <a:rPr lang="en-US" altLang="zh-CN" dirty="0">
                <a:latin typeface="Times New Roman" pitchFamily="18" charset="0"/>
              </a:rPr>
              <a:t>y</a:t>
            </a:r>
            <a:r>
              <a:rPr lang="zh-CN" altLang="en-US" dirty="0">
                <a:latin typeface="Times New Roman" pitchFamily="18" charset="0"/>
              </a:rPr>
              <a:t>，得到回归表达式  </a:t>
            </a:r>
            <a:r>
              <a:rPr lang="en-US" altLang="zh-CN" i="1" dirty="0">
                <a:latin typeface="Times New Roman" pitchFamily="18" charset="0"/>
              </a:rPr>
              <a:t>y </a:t>
            </a:r>
            <a:r>
              <a:rPr lang="en-US" altLang="zh-CN" dirty="0">
                <a:latin typeface="Times New Roman" pitchFamily="18" charset="0"/>
              </a:rPr>
              <a:t>= </a:t>
            </a:r>
            <a:r>
              <a:rPr lang="en-US" altLang="zh-CN" i="1" dirty="0">
                <a:latin typeface="Times New Roman" pitchFamily="18" charset="0"/>
              </a:rPr>
              <a:t>k*x</a:t>
            </a:r>
            <a:r>
              <a:rPr lang="en-US" altLang="zh-CN" dirty="0">
                <a:latin typeface="Times New Roman" pitchFamily="18" charset="0"/>
              </a:rPr>
              <a:t> +b</a:t>
            </a:r>
            <a:r>
              <a:rPr lang="zh-CN" altLang="en-US" dirty="0">
                <a:latin typeface="Times New Roman" pitchFamily="18" charset="0"/>
              </a:rPr>
              <a:t>，判断：</a:t>
            </a:r>
            <a:endParaRPr lang="en-US" altLang="zh-CN" dirty="0">
              <a:latin typeface="Times New Roman" pitchFamily="18" charset="0"/>
            </a:endParaRPr>
          </a:p>
          <a:p>
            <a:pPr lvl="1">
              <a:lnSpc>
                <a:spcPct val="100000"/>
              </a:lnSpc>
              <a:spcBef>
                <a:spcPts val="600"/>
              </a:spcBef>
              <a:buSzPct val="82000"/>
              <a:buFont typeface="Times New Roman" panose="02020603050405020304" pitchFamily="18" charset="0"/>
              <a:buChar char="—"/>
              <a:defRPr/>
            </a:pPr>
            <a:r>
              <a:rPr lang="en-US" altLang="zh-CN" dirty="0">
                <a:latin typeface="Times New Roman" pitchFamily="18" charset="0"/>
              </a:rPr>
              <a:t>1</a:t>
            </a:r>
            <a:r>
              <a:rPr lang="zh-CN" altLang="en-US" dirty="0">
                <a:latin typeface="Times New Roman" pitchFamily="18" charset="0"/>
              </a:rPr>
              <a:t>）阶次</a:t>
            </a:r>
            <a:r>
              <a:rPr lang="en-US" altLang="zh-CN" i="1" dirty="0">
                <a:latin typeface="Times New Roman" pitchFamily="18" charset="0"/>
              </a:rPr>
              <a:t>k</a:t>
            </a:r>
            <a:r>
              <a:rPr lang="zh-CN" altLang="en-US" dirty="0">
                <a:latin typeface="Times New Roman" pitchFamily="18" charset="0"/>
              </a:rPr>
              <a:t>的范围</a:t>
            </a:r>
            <a:r>
              <a:rPr lang="en-US" altLang="zh-CN" dirty="0">
                <a:latin typeface="Times New Roman" pitchFamily="18" charset="0"/>
              </a:rPr>
              <a:t>( ? ≤ </a:t>
            </a:r>
            <a:r>
              <a:rPr lang="en-US" altLang="zh-CN" i="1" dirty="0">
                <a:latin typeface="Times New Roman" pitchFamily="18" charset="0"/>
              </a:rPr>
              <a:t>k</a:t>
            </a:r>
            <a:r>
              <a:rPr lang="en-US" altLang="zh-CN" dirty="0">
                <a:latin typeface="Times New Roman" pitchFamily="18" charset="0"/>
              </a:rPr>
              <a:t> ≤ ?),</a:t>
            </a:r>
          </a:p>
          <a:p>
            <a:pPr lvl="1">
              <a:lnSpc>
                <a:spcPct val="100000"/>
              </a:lnSpc>
              <a:spcBef>
                <a:spcPts val="600"/>
              </a:spcBef>
              <a:buSzPct val="82000"/>
              <a:buFont typeface="Times New Roman" panose="02020603050405020304" pitchFamily="18" charset="0"/>
              <a:buChar char="—"/>
              <a:defRPr/>
            </a:pPr>
            <a:r>
              <a:rPr lang="en-US" altLang="zh-CN" dirty="0">
                <a:latin typeface="Times New Roman" pitchFamily="18" charset="0"/>
              </a:rPr>
              <a:t>2</a:t>
            </a:r>
            <a:r>
              <a:rPr lang="zh-CN" altLang="en-US" dirty="0">
                <a:latin typeface="Times New Roman" pitchFamily="18" charset="0"/>
              </a:rPr>
              <a:t>）</a:t>
            </a:r>
            <a:r>
              <a:rPr lang="en-US" altLang="zh-CN" dirty="0">
                <a:latin typeface="Times New Roman" pitchFamily="18" charset="0"/>
              </a:rPr>
              <a:t>t(</a:t>
            </a:r>
            <a:r>
              <a:rPr lang="en-US" altLang="zh-CN" i="1" dirty="0">
                <a:latin typeface="Times New Roman" pitchFamily="18" charset="0"/>
              </a:rPr>
              <a:t>n</a:t>
            </a:r>
            <a:r>
              <a:rPr lang="en-US" altLang="zh-CN" dirty="0">
                <a:latin typeface="Times New Roman" pitchFamily="18" charset="0"/>
              </a:rPr>
              <a:t>) </a:t>
            </a:r>
            <a:r>
              <a:rPr lang="en-US" altLang="en-US" dirty="0">
                <a:latin typeface="Times New Roman" pitchFamily="18" charset="0"/>
              </a:rPr>
              <a:t>～ </a:t>
            </a:r>
            <a:r>
              <a:rPr lang="en-US" altLang="en-US" i="1" dirty="0">
                <a:latin typeface="Times New Roman" pitchFamily="18" charset="0"/>
              </a:rPr>
              <a:t>C </a:t>
            </a:r>
            <a:r>
              <a:rPr lang="en-US" altLang="zh-CN" i="1" dirty="0" err="1">
                <a:latin typeface="Times New Roman" pitchFamily="18" charset="0"/>
              </a:rPr>
              <a:t>n</a:t>
            </a:r>
            <a:r>
              <a:rPr lang="en-US" altLang="zh-CN" i="1" baseline="30000" dirty="0" err="1">
                <a:latin typeface="Times New Roman" pitchFamily="18" charset="0"/>
              </a:rPr>
              <a:t>k</a:t>
            </a:r>
            <a:endParaRPr lang="en-US" altLang="zh-CN" dirty="0">
              <a:latin typeface="Times New Roman" pitchFamily="18" charset="0"/>
            </a:endParaRPr>
          </a:p>
          <a:p>
            <a:pPr marL="457200" lvl="1" indent="0">
              <a:lnSpc>
                <a:spcPct val="135000"/>
              </a:lnSpc>
              <a:spcBef>
                <a:spcPts val="600"/>
              </a:spcBef>
              <a:buClr>
                <a:srgbClr val="FF0000"/>
              </a:buClr>
              <a:buSzPct val="80000"/>
              <a:buNone/>
              <a:defRPr/>
            </a:pPr>
            <a:endParaRPr lang="en-US" altLang="zh-CN" i="1" dirty="0">
              <a:latin typeface="Times New Roman" pitchFamily="18" charset="0"/>
            </a:endParaRPr>
          </a:p>
        </p:txBody>
      </p:sp>
      <p:graphicFrame>
        <p:nvGraphicFramePr>
          <p:cNvPr id="8" name="Group 162"/>
          <p:cNvGraphicFramePr>
            <a:graphicFrameLocks noGrp="1"/>
          </p:cNvGraphicFramePr>
          <p:nvPr>
            <p:extLst>
              <p:ext uri="{D42A27DB-BD31-4B8C-83A1-F6EECF244321}">
                <p14:modId xmlns:p14="http://schemas.microsoft.com/office/powerpoint/2010/main" val="1281850183"/>
              </p:ext>
            </p:extLst>
          </p:nvPr>
        </p:nvGraphicFramePr>
        <p:xfrm>
          <a:off x="3676249" y="3855319"/>
          <a:ext cx="8172450" cy="2376504"/>
        </p:xfrm>
        <a:graphic>
          <a:graphicData uri="http://schemas.openxmlformats.org/drawingml/2006/table">
            <a:tbl>
              <a:tblPr/>
              <a:tblGrid>
                <a:gridCol w="997500">
                  <a:extLst>
                    <a:ext uri="{9D8B030D-6E8A-4147-A177-3AD203B41FA5}">
                      <a16:colId xmlns:a16="http://schemas.microsoft.com/office/drawing/2014/main" val="20000"/>
                    </a:ext>
                  </a:extLst>
                </a:gridCol>
                <a:gridCol w="796916">
                  <a:extLst>
                    <a:ext uri="{9D8B030D-6E8A-4147-A177-3AD203B41FA5}">
                      <a16:colId xmlns:a16="http://schemas.microsoft.com/office/drawing/2014/main" val="20001"/>
                    </a:ext>
                  </a:extLst>
                </a:gridCol>
                <a:gridCol w="796916">
                  <a:extLst>
                    <a:ext uri="{9D8B030D-6E8A-4147-A177-3AD203B41FA5}">
                      <a16:colId xmlns:a16="http://schemas.microsoft.com/office/drawing/2014/main" val="20002"/>
                    </a:ext>
                  </a:extLst>
                </a:gridCol>
                <a:gridCol w="731861">
                  <a:extLst>
                    <a:ext uri="{9D8B030D-6E8A-4147-A177-3AD203B41FA5}">
                      <a16:colId xmlns:a16="http://schemas.microsoft.com/office/drawing/2014/main" val="20003"/>
                    </a:ext>
                  </a:extLst>
                </a:gridCol>
                <a:gridCol w="730506">
                  <a:extLst>
                    <a:ext uri="{9D8B030D-6E8A-4147-A177-3AD203B41FA5}">
                      <a16:colId xmlns:a16="http://schemas.microsoft.com/office/drawing/2014/main" val="20004"/>
                    </a:ext>
                  </a:extLst>
                </a:gridCol>
                <a:gridCol w="796916">
                  <a:extLst>
                    <a:ext uri="{9D8B030D-6E8A-4147-A177-3AD203B41FA5}">
                      <a16:colId xmlns:a16="http://schemas.microsoft.com/office/drawing/2014/main" val="20005"/>
                    </a:ext>
                  </a:extLst>
                </a:gridCol>
                <a:gridCol w="838265">
                  <a:extLst>
                    <a:ext uri="{9D8B030D-6E8A-4147-A177-3AD203B41FA5}">
                      <a16:colId xmlns:a16="http://schemas.microsoft.com/office/drawing/2014/main" val="20006"/>
                    </a:ext>
                  </a:extLst>
                </a:gridCol>
                <a:gridCol w="690512">
                  <a:extLst>
                    <a:ext uri="{9D8B030D-6E8A-4147-A177-3AD203B41FA5}">
                      <a16:colId xmlns:a16="http://schemas.microsoft.com/office/drawing/2014/main" val="20007"/>
                    </a:ext>
                  </a:extLst>
                </a:gridCol>
                <a:gridCol w="597686">
                  <a:extLst>
                    <a:ext uri="{9D8B030D-6E8A-4147-A177-3AD203B41FA5}">
                      <a16:colId xmlns:a16="http://schemas.microsoft.com/office/drawing/2014/main" val="20008"/>
                    </a:ext>
                  </a:extLst>
                </a:gridCol>
                <a:gridCol w="597686">
                  <a:extLst>
                    <a:ext uri="{9D8B030D-6E8A-4147-A177-3AD203B41FA5}">
                      <a16:colId xmlns:a16="http://schemas.microsoft.com/office/drawing/2014/main" val="20009"/>
                    </a:ext>
                  </a:extLst>
                </a:gridCol>
                <a:gridCol w="597686">
                  <a:extLst>
                    <a:ext uri="{9D8B030D-6E8A-4147-A177-3AD203B41FA5}">
                      <a16:colId xmlns:a16="http://schemas.microsoft.com/office/drawing/2014/main" val="20010"/>
                    </a:ext>
                  </a:extLst>
                </a:gridCol>
              </a:tblGrid>
              <a:tr h="396081">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altLang="zh-CN" sz="2000" b="0" i="1" u="none" strike="noStrike" cap="none" normalizeH="0" baseline="0" dirty="0">
                          <a:ln>
                            <a:noFill/>
                          </a:ln>
                          <a:solidFill>
                            <a:schemeClr val="tx1"/>
                          </a:solidFill>
                          <a:effectLst/>
                          <a:latin typeface="Times New Roman" pitchFamily="18" charset="0"/>
                          <a:ea typeface="宋体" pitchFamily="2" charset="-122"/>
                        </a:rPr>
                        <a:t>n</a:t>
                      </a:r>
                    </a:p>
                  </a:txBody>
                  <a:tcPr marT="45642" marB="4564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081">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altLang="zh-CN" sz="2000" b="0" i="1" u="none" strike="noStrike" cap="none" normalizeH="0" baseline="0" dirty="0">
                          <a:ln>
                            <a:noFill/>
                          </a:ln>
                          <a:solidFill>
                            <a:schemeClr val="tx1"/>
                          </a:solidFill>
                          <a:effectLst/>
                          <a:latin typeface="Times New Roman" pitchFamily="18" charset="0"/>
                          <a:ea typeface="宋体" pitchFamily="2" charset="-122"/>
                        </a:rPr>
                        <a:t>m</a:t>
                      </a:r>
                    </a:p>
                  </a:txBody>
                  <a:tcPr marT="45642" marB="4564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081">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rPr>
                        <a:t>t(</a:t>
                      </a:r>
                      <a:r>
                        <a:rPr kumimoji="0" lang="en-US" altLang="zh-CN" sz="2000" b="0" i="1" u="none" strike="noStrike" cap="none" normalizeH="0" baseline="0" dirty="0">
                          <a:ln>
                            <a:noFill/>
                          </a:ln>
                          <a:solidFill>
                            <a:schemeClr val="tx1"/>
                          </a:solidFill>
                          <a:effectLst/>
                          <a:latin typeface="Times New Roman" pitchFamily="18" charset="0"/>
                          <a:ea typeface="宋体" pitchFamily="2" charset="-122"/>
                        </a:rPr>
                        <a:t>n</a:t>
                      </a:r>
                      <a:r>
                        <a:rPr kumimoji="0" lang="en-US" altLang="zh-CN" sz="2000" b="0" i="0" u="none" strike="noStrike" cap="none" normalizeH="0" baseline="0" dirty="0">
                          <a:ln>
                            <a:noFill/>
                          </a:ln>
                          <a:solidFill>
                            <a:schemeClr val="tx1"/>
                          </a:solidFill>
                          <a:effectLst/>
                          <a:latin typeface="Times New Roman" pitchFamily="18" charset="0"/>
                          <a:ea typeface="宋体" pitchFamily="2" charset="-122"/>
                        </a:rPr>
                        <a:t>)</a:t>
                      </a: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081">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chemeClr val="tx1"/>
                          </a:solidFill>
                          <a:effectLst/>
                          <a:latin typeface="Times New Roman" pitchFamily="18" charset="0"/>
                          <a:ea typeface="宋体" pitchFamily="2" charset="-122"/>
                        </a:rPr>
                        <a:t>lg</a:t>
                      </a:r>
                      <a:r>
                        <a:rPr kumimoji="0" lang="en-US" altLang="zh-CN" sz="2000" b="0" i="0" u="none" strike="noStrike" cap="none" normalizeH="0" baseline="0" dirty="0">
                          <a:ln>
                            <a:noFill/>
                          </a:ln>
                          <a:solidFill>
                            <a:schemeClr val="tx1"/>
                          </a:solidFill>
                          <a:effectLst/>
                          <a:latin typeface="Times New Roman" pitchFamily="18" charset="0"/>
                          <a:ea typeface="宋体" pitchFamily="2" charset="-122"/>
                        </a:rPr>
                        <a:t> t(</a:t>
                      </a:r>
                      <a:r>
                        <a:rPr kumimoji="0" lang="en-US" altLang="zh-CN" sz="2000" b="0" i="1" u="none" strike="noStrike" cap="none" normalizeH="0" baseline="0" dirty="0">
                          <a:ln>
                            <a:noFill/>
                          </a:ln>
                          <a:solidFill>
                            <a:schemeClr val="tx1"/>
                          </a:solidFill>
                          <a:effectLst/>
                          <a:latin typeface="Times New Roman" pitchFamily="18" charset="0"/>
                          <a:ea typeface="宋体" pitchFamily="2" charset="-122"/>
                        </a:rPr>
                        <a:t>n</a:t>
                      </a:r>
                      <a:r>
                        <a:rPr kumimoji="0" lang="en-US" altLang="zh-CN" sz="2000" b="0" i="0" u="none" strike="noStrike" cap="none" normalizeH="0" baseline="0" dirty="0">
                          <a:ln>
                            <a:noFill/>
                          </a:ln>
                          <a:solidFill>
                            <a:schemeClr val="tx1"/>
                          </a:solidFill>
                          <a:effectLst/>
                          <a:latin typeface="Times New Roman" pitchFamily="18" charset="0"/>
                          <a:ea typeface="宋体" pitchFamily="2" charset="-122"/>
                        </a:rPr>
                        <a:t>)</a:t>
                      </a: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081">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rPr>
                        <a:t>2</a:t>
                      </a:r>
                      <a:r>
                        <a:rPr kumimoji="0" lang="en-US" altLang="zh-CN" sz="2000" b="0" i="1"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0" i="0" u="none" strike="noStrike" cap="none" normalizeH="0" baseline="0" dirty="0" err="1">
                          <a:ln>
                            <a:noFill/>
                          </a:ln>
                          <a:solidFill>
                            <a:schemeClr val="tx1"/>
                          </a:solidFill>
                          <a:effectLst/>
                          <a:latin typeface="Times New Roman" pitchFamily="18" charset="0"/>
                          <a:ea typeface="宋体" pitchFamily="2" charset="-122"/>
                        </a:rPr>
                        <a:t>lg</a:t>
                      </a:r>
                      <a:r>
                        <a:rPr kumimoji="0" lang="en-US" altLang="zh-CN" sz="2000" b="0"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0" i="1" u="none" strike="noStrike" cap="none" normalizeH="0" baseline="0" dirty="0">
                          <a:ln>
                            <a:noFill/>
                          </a:ln>
                          <a:solidFill>
                            <a:schemeClr val="tx1"/>
                          </a:solidFill>
                          <a:effectLst/>
                          <a:latin typeface="Times New Roman" pitchFamily="18" charset="0"/>
                          <a:ea typeface="宋体" pitchFamily="2" charset="-122"/>
                        </a:rPr>
                        <a:t>n</a:t>
                      </a:r>
                    </a:p>
                  </a:txBody>
                  <a:tcPr marT="45642" marB="4564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081">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rPr>
                        <a:t>3</a:t>
                      </a:r>
                      <a:r>
                        <a:rPr kumimoji="0" lang="en-US" altLang="zh-CN" sz="2000" b="0" i="1"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0" i="0" u="none" strike="noStrike" cap="none" normalizeH="0" baseline="0" dirty="0" err="1">
                          <a:ln>
                            <a:noFill/>
                          </a:ln>
                          <a:solidFill>
                            <a:schemeClr val="tx1"/>
                          </a:solidFill>
                          <a:effectLst/>
                          <a:latin typeface="Times New Roman" pitchFamily="18" charset="0"/>
                          <a:ea typeface="宋体" pitchFamily="2" charset="-122"/>
                        </a:rPr>
                        <a:t>lg</a:t>
                      </a:r>
                      <a:r>
                        <a:rPr kumimoji="0" lang="en-US" altLang="zh-CN" sz="2000" b="0" i="0" u="none" strike="noStrike" cap="none" normalizeH="0" baseline="0" dirty="0">
                          <a:ln>
                            <a:noFill/>
                          </a:ln>
                          <a:solidFill>
                            <a:schemeClr val="tx1"/>
                          </a:solidFill>
                          <a:effectLst/>
                          <a:latin typeface="Times New Roman" pitchFamily="18" charset="0"/>
                          <a:ea typeface="宋体" pitchFamily="2" charset="-122"/>
                        </a:rPr>
                        <a:t> </a:t>
                      </a:r>
                      <a:r>
                        <a:rPr kumimoji="0" lang="en-US" altLang="zh-CN" sz="2000" b="0" i="1" u="none" strike="noStrike" cap="none" normalizeH="0" baseline="0" dirty="0">
                          <a:ln>
                            <a:noFill/>
                          </a:ln>
                          <a:solidFill>
                            <a:schemeClr val="tx1"/>
                          </a:solidFill>
                          <a:effectLst/>
                          <a:latin typeface="Times New Roman" pitchFamily="18" charset="0"/>
                          <a:ea typeface="宋体" pitchFamily="2" charset="-122"/>
                        </a:rPr>
                        <a:t>n</a:t>
                      </a:r>
                    </a:p>
                  </a:txBody>
                  <a:tcPr marT="45642" marB="4564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itchFamily="2" charset="2"/>
                        <a:defRPr sz="2800">
                          <a:solidFill>
                            <a:schemeClr val="tx1"/>
                          </a:solidFill>
                          <a:latin typeface="Arial" charset="0"/>
                          <a:ea typeface="宋体" pitchFamily="2" charset="-122"/>
                        </a:defRPr>
                      </a:lvl1pPr>
                      <a:lvl2pPr eaLnBrk="0" hangingPunct="0">
                        <a:spcBef>
                          <a:spcPct val="20000"/>
                        </a:spcBef>
                        <a:buClr>
                          <a:schemeClr val="accent2"/>
                        </a:buClr>
                        <a:buSzPct val="80000"/>
                        <a:buFont typeface="Wingdings" pitchFamily="2" charset="2"/>
                        <a:defRPr sz="2400">
                          <a:solidFill>
                            <a:schemeClr val="tx1"/>
                          </a:solidFill>
                          <a:latin typeface="Arial" charset="0"/>
                          <a:ea typeface="宋体" pitchFamily="2" charset="-122"/>
                        </a:defRPr>
                      </a:lvl2pPr>
                      <a:lvl3pPr eaLnBrk="0" hangingPunct="0">
                        <a:spcBef>
                          <a:spcPct val="20000"/>
                        </a:spcBef>
                        <a:buClr>
                          <a:schemeClr val="bg2"/>
                        </a:buClr>
                        <a:buSzPct val="65000"/>
                        <a:buFont typeface="Wingdings" pitchFamily="2" charset="2"/>
                        <a:defRPr sz="2000">
                          <a:solidFill>
                            <a:schemeClr val="tx1"/>
                          </a:solidFill>
                          <a:latin typeface="Arial" charset="0"/>
                          <a:ea typeface="宋体" pitchFamily="2" charset="-122"/>
                        </a:defRPr>
                      </a:lvl3pPr>
                      <a:lvl4pPr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eaLnBrk="0" hangingPunct="0">
                        <a:spcBef>
                          <a:spcPct val="20000"/>
                        </a:spcBef>
                        <a:buClr>
                          <a:schemeClr val="bg2"/>
                        </a:buClr>
                        <a:buFont typeface="Wingdings" pitchFamily="2" charset="2"/>
                        <a:defRPr>
                          <a:solidFill>
                            <a:schemeClr val="tx1"/>
                          </a:solidFill>
                          <a:latin typeface="Arial" charset="0"/>
                          <a:ea typeface="宋体" pitchFamily="2" charset="-122"/>
                        </a:defRPr>
                      </a:lvl5pPr>
                      <a:lvl6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6pPr>
                      <a:lvl7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7pPr>
                      <a:lvl8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8pPr>
                      <a:lvl9pPr eaLnBrk="0" fontAlgn="base" hangingPunct="0">
                        <a:spcBef>
                          <a:spcPct val="20000"/>
                        </a:spcBef>
                        <a:spcAft>
                          <a:spcPct val="0"/>
                        </a:spcAft>
                        <a:buClr>
                          <a:schemeClr val="bg2"/>
                        </a:buClr>
                        <a:buFont typeface="Wingdings" pitchFamily="2" charset="2"/>
                        <a:defRPr>
                          <a:solidFill>
                            <a:schemeClr val="tx1"/>
                          </a:solidFill>
                          <a:latin typeface="Arial"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642" marB="4564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49490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dirty="0">
                <a:latin typeface="Times New Roman" pitchFamily="18" charset="0"/>
              </a:rPr>
              <a:t>对数据</a:t>
            </a:r>
            <a:r>
              <a:rPr lang="en-US" altLang="zh-CN" sz="2400" dirty="0">
                <a:latin typeface="Times New Roman" pitchFamily="18" charset="0"/>
              </a:rPr>
              <a:t>&lt;</a:t>
            </a:r>
            <a:r>
              <a:rPr lang="en-US" altLang="zh-CN" sz="2400" i="1" dirty="0">
                <a:latin typeface="Times New Roman" pitchFamily="18" charset="0"/>
              </a:rPr>
              <a:t>n</a:t>
            </a:r>
            <a:r>
              <a:rPr lang="en-US" altLang="zh-CN" sz="2400" dirty="0">
                <a:latin typeface="Times New Roman" pitchFamily="18" charset="0"/>
              </a:rPr>
              <a:t>, </a:t>
            </a:r>
            <a:r>
              <a:rPr lang="en-US" altLang="zh-CN" sz="2400" dirty="0" err="1">
                <a:latin typeface="Times New Roman" pitchFamily="18" charset="0"/>
              </a:rPr>
              <a:t>lg</a:t>
            </a:r>
            <a:r>
              <a:rPr lang="en-US" altLang="zh-CN" sz="2400" i="1" dirty="0" err="1">
                <a:latin typeface="Times New Roman" pitchFamily="18" charset="0"/>
              </a:rPr>
              <a:t>n</a:t>
            </a:r>
            <a:r>
              <a:rPr lang="en-US" altLang="zh-CN" sz="2400" dirty="0">
                <a:latin typeface="Times New Roman" pitchFamily="18" charset="0"/>
              </a:rPr>
              <a:t>, </a:t>
            </a:r>
            <a:r>
              <a:rPr lang="en-US" altLang="zh-CN" sz="2400" dirty="0" err="1">
                <a:latin typeface="Times New Roman" pitchFamily="18" charset="0"/>
              </a:rPr>
              <a:t>lgt</a:t>
            </a:r>
            <a:r>
              <a:rPr lang="en-US" altLang="zh-CN" sz="2400" dirty="0">
                <a:latin typeface="Times New Roman" pitchFamily="18" charset="0"/>
              </a:rPr>
              <a:t>(</a:t>
            </a:r>
            <a:r>
              <a:rPr lang="en-US" altLang="zh-CN" sz="2400" i="1" dirty="0">
                <a:latin typeface="Times New Roman" pitchFamily="18" charset="0"/>
              </a:rPr>
              <a:t>n</a:t>
            </a:r>
            <a:r>
              <a:rPr lang="en-US" altLang="zh-CN" sz="2400" dirty="0">
                <a:latin typeface="Times New Roman" pitchFamily="18" charset="0"/>
              </a:rPr>
              <a:t>)&gt;</a:t>
            </a:r>
            <a:r>
              <a:rPr lang="zh-CN" altLang="en-US" sz="2400" dirty="0">
                <a:latin typeface="Times New Roman" pitchFamily="18" charset="0"/>
              </a:rPr>
              <a:t>的</a:t>
            </a:r>
            <a:r>
              <a:rPr lang="zh-CN" altLang="en-US" sz="2400" b="1" u="sng" dirty="0">
                <a:solidFill>
                  <a:srgbClr val="FF0000"/>
                </a:solidFill>
                <a:latin typeface="Times New Roman" pitchFamily="18" charset="0"/>
              </a:rPr>
              <a:t>线性回归分析</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2021/12/31</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23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323850" y="1009866"/>
            <a:ext cx="5772049" cy="5844344"/>
          </a:xfrm>
          <a:prstGeom prst="rect">
            <a:avLst/>
          </a:prstGeom>
          <a:ln>
            <a:solidFill>
              <a:schemeClr val="tx1"/>
            </a:solidFill>
          </a:ln>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10000"/>
              </a:lnSpc>
              <a:spcBef>
                <a:spcPts val="600"/>
              </a:spcBef>
              <a:buSzPct val="100000"/>
              <a:buFont typeface="Wingdings" panose="05000000000000000000" pitchFamily="2" charset="2"/>
              <a:buChar char="l"/>
              <a:defRPr/>
            </a:pPr>
            <a:r>
              <a:rPr lang="en-US" altLang="zh-CN" sz="2400" dirty="0">
                <a:latin typeface="微软雅黑" panose="020B0503020204020204" pitchFamily="34" charset="-122"/>
                <a:ea typeface="微软雅黑" panose="020B0503020204020204" pitchFamily="34" charset="-122"/>
              </a:rPr>
              <a:t>Step1. </a:t>
            </a:r>
            <a:r>
              <a:rPr lang="zh-CN" altLang="en-US" sz="2400" dirty="0">
                <a:latin typeface="微软雅黑" panose="020B0503020204020204" pitchFamily="34" charset="-122"/>
                <a:ea typeface="微软雅黑" panose="020B0503020204020204" pitchFamily="34" charset="-122"/>
              </a:rPr>
              <a:t>计算数据对</a:t>
            </a:r>
            <a:r>
              <a:rPr lang="en-US" altLang="zh-CN" sz="2400" dirty="0">
                <a:latin typeface="微软雅黑" panose="020B0503020204020204" pitchFamily="34" charset="-122"/>
                <a:ea typeface="微软雅黑" panose="020B0503020204020204" pitchFamily="34" charset="-122"/>
              </a:rPr>
              <a:t>&lt;n, </a:t>
            </a:r>
            <a:r>
              <a:rPr lang="en-US" altLang="zh-CN" sz="2400" dirty="0" err="1">
                <a:latin typeface="微软雅黑" panose="020B0503020204020204" pitchFamily="34" charset="-122"/>
                <a:ea typeface="微软雅黑" panose="020B0503020204020204" pitchFamily="34" charset="-122"/>
              </a:rPr>
              <a:t>lgn</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lgt</a:t>
            </a:r>
            <a:r>
              <a:rPr lang="en-US" altLang="zh-CN" sz="2400" dirty="0">
                <a:latin typeface="微软雅黑" panose="020B0503020204020204" pitchFamily="34" charset="-122"/>
                <a:ea typeface="微软雅黑" panose="020B0503020204020204" pitchFamily="34" charset="-122"/>
              </a:rPr>
              <a:t>(n)&gt;</a:t>
            </a:r>
          </a:p>
          <a:p>
            <a:pPr marL="342900" lvl="1" indent="-342900" algn="l">
              <a:lnSpc>
                <a:spcPct val="110000"/>
              </a:lnSpc>
              <a:spcBef>
                <a:spcPts val="600"/>
              </a:spcBef>
              <a:buSzPct val="100000"/>
              <a:buFont typeface="Wingdings" panose="05000000000000000000" pitchFamily="2" charset="2"/>
              <a:buChar char="l"/>
              <a:defRPr/>
            </a:pPr>
            <a:r>
              <a:rPr lang="en-US" altLang="zh-CN" sz="2400" dirty="0">
                <a:latin typeface="微软雅黑" panose="020B0503020204020204" pitchFamily="34" charset="-122"/>
                <a:ea typeface="微软雅黑" panose="020B0503020204020204" pitchFamily="34" charset="-122"/>
              </a:rPr>
              <a:t>Step2.  </a:t>
            </a:r>
            <a:r>
              <a:rPr lang="zh-CN" altLang="en-US" sz="2400" dirty="0">
                <a:latin typeface="微软雅黑" panose="020B0503020204020204" pitchFamily="34" charset="-122"/>
                <a:ea typeface="微软雅黑" panose="020B0503020204020204" pitchFamily="34" charset="-122"/>
              </a:rPr>
              <a:t>以</a:t>
            </a:r>
            <a:r>
              <a:rPr lang="en-US" altLang="zh-CN" sz="2400" dirty="0" err="1">
                <a:latin typeface="微软雅黑" panose="020B0503020204020204" pitchFamily="34" charset="-122"/>
                <a:ea typeface="微软雅黑" panose="020B0503020204020204" pitchFamily="34" charset="-122"/>
              </a:rPr>
              <a:t>lgn</a:t>
            </a:r>
            <a:r>
              <a:rPr lang="zh-CN" altLang="en-US" sz="2400" dirty="0">
                <a:latin typeface="微软雅黑" panose="020B0503020204020204" pitchFamily="34" charset="-122"/>
                <a:ea typeface="微软雅黑" panose="020B0503020204020204" pitchFamily="34" charset="-122"/>
              </a:rPr>
              <a:t>为自变量</a:t>
            </a:r>
            <a:r>
              <a:rPr lang="en-US" altLang="zh-CN" sz="2400" dirty="0">
                <a:latin typeface="微软雅黑" panose="020B0503020204020204" pitchFamily="34" charset="-122"/>
                <a:ea typeface="微软雅黑" panose="020B0503020204020204" pitchFamily="34" charset="-122"/>
              </a:rPr>
              <a:t>x</a:t>
            </a:r>
            <a:r>
              <a:rPr lang="zh-CN" altLang="en-US" sz="2400" dirty="0">
                <a:latin typeface="微软雅黑" panose="020B0503020204020204" pitchFamily="34" charset="-122"/>
                <a:ea typeface="微软雅黑" panose="020B0503020204020204" pitchFamily="34" charset="-122"/>
              </a:rPr>
              <a:t>，以</a:t>
            </a:r>
            <a:r>
              <a:rPr lang="en-US" altLang="zh-CN" sz="2400" dirty="0" err="1">
                <a:latin typeface="微软雅黑" panose="020B0503020204020204" pitchFamily="34" charset="-122"/>
                <a:ea typeface="微软雅黑" panose="020B0503020204020204" pitchFamily="34" charset="-122"/>
              </a:rPr>
              <a:t>lgt</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为因变量</a:t>
            </a:r>
            <a:r>
              <a:rPr lang="en-US" altLang="zh-CN" sz="2400" dirty="0">
                <a:latin typeface="微软雅黑" panose="020B0503020204020204" pitchFamily="34" charset="-122"/>
                <a:ea typeface="微软雅黑" panose="020B0503020204020204" pitchFamily="34" charset="-122"/>
              </a:rPr>
              <a:t>y</a:t>
            </a:r>
          </a:p>
          <a:p>
            <a:pPr marL="342900" lvl="1" indent="-342900" algn="l">
              <a:lnSpc>
                <a:spcPct val="110000"/>
              </a:lnSpc>
              <a:spcBef>
                <a:spcPts val="600"/>
              </a:spcBef>
              <a:buSzPct val="100000"/>
              <a:buFont typeface="Wingdings" panose="05000000000000000000" pitchFamily="2" charset="2"/>
              <a:buChar char="l"/>
              <a:defRPr/>
            </a:pPr>
            <a:r>
              <a:rPr lang="en-US" altLang="zh-CN" sz="2400" dirty="0">
                <a:latin typeface="微软雅黑" panose="020B0503020204020204" pitchFamily="34" charset="-122"/>
                <a:ea typeface="微软雅黑" panose="020B0503020204020204" pitchFamily="34" charset="-122"/>
              </a:rPr>
              <a:t>Step3. </a:t>
            </a:r>
            <a:r>
              <a:rPr lang="zh-CN" altLang="en-US" sz="2400" dirty="0">
                <a:latin typeface="微软雅黑" panose="020B0503020204020204" pitchFamily="34" charset="-122"/>
                <a:ea typeface="微软雅黑" panose="020B0503020204020204" pitchFamily="34" charset="-122"/>
              </a:rPr>
              <a:t>利用</a:t>
            </a:r>
            <a:r>
              <a:rPr lang="en-US" altLang="zh-CN" sz="2400" dirty="0">
                <a:latin typeface="微软雅黑" panose="020B0503020204020204" pitchFamily="34" charset="-122"/>
                <a:ea typeface="微软雅黑" panose="020B0503020204020204" pitchFamily="34" charset="-122"/>
              </a:rPr>
              <a:t>Excel</a:t>
            </a:r>
            <a:r>
              <a:rPr lang="zh-CN" altLang="en-US" sz="2400" dirty="0">
                <a:latin typeface="微软雅黑" panose="020B0503020204020204" pitchFamily="34" charset="-122"/>
                <a:ea typeface="微软雅黑" panose="020B0503020204020204" pitchFamily="34" charset="-122"/>
              </a:rPr>
              <a:t>的</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数据分析</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功能，作出</a:t>
            </a:r>
            <a:r>
              <a:rPr lang="en-US" altLang="zh-CN" sz="2400" dirty="0">
                <a:latin typeface="微软雅黑" panose="020B0503020204020204" pitchFamily="34" charset="-122"/>
                <a:ea typeface="微软雅黑" panose="020B0503020204020204" pitchFamily="34" charset="-122"/>
              </a:rPr>
              <a:t>&lt;</a:t>
            </a:r>
            <a:r>
              <a:rPr lang="en-US" altLang="zh-CN" sz="2400" i="1" dirty="0">
                <a:latin typeface="微软雅黑" panose="020B0503020204020204" pitchFamily="34" charset="-122"/>
                <a:ea typeface="微软雅黑" panose="020B0503020204020204" pitchFamily="34" charset="-122"/>
              </a:rPr>
              <a:t>n</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lg</a:t>
            </a:r>
            <a:r>
              <a:rPr lang="en-US" altLang="zh-CN" sz="2400" i="1" dirty="0" err="1">
                <a:latin typeface="微软雅黑" panose="020B0503020204020204" pitchFamily="34" charset="-122"/>
                <a:ea typeface="微软雅黑" panose="020B0503020204020204" pitchFamily="34" charset="-122"/>
              </a:rPr>
              <a:t>n</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lgt</a:t>
            </a:r>
            <a:r>
              <a:rPr lang="en-US" altLang="zh-CN" sz="2400" dirty="0">
                <a:latin typeface="微软雅黑" panose="020B0503020204020204" pitchFamily="34" charset="-122"/>
                <a:ea typeface="微软雅黑" panose="020B0503020204020204" pitchFamily="34" charset="-122"/>
              </a:rPr>
              <a:t>(</a:t>
            </a:r>
            <a:r>
              <a:rPr lang="en-US" altLang="zh-CN" sz="2400" i="1" dirty="0">
                <a:latin typeface="微软雅黑" panose="020B0503020204020204" pitchFamily="34" charset="-122"/>
                <a:ea typeface="微软雅黑" panose="020B0503020204020204" pitchFamily="34" charset="-122"/>
              </a:rPr>
              <a:t>n</a:t>
            </a:r>
            <a:r>
              <a:rPr lang="en-US" altLang="zh-CN" sz="2400" dirty="0">
                <a:latin typeface="微软雅黑" panose="020B0503020204020204" pitchFamily="34" charset="-122"/>
                <a:ea typeface="微软雅黑" panose="020B0503020204020204" pitchFamily="34" charset="-122"/>
              </a:rPr>
              <a:t>)&gt;</a:t>
            </a:r>
            <a:r>
              <a:rPr lang="zh-CN" altLang="en-US" sz="2400" dirty="0">
                <a:latin typeface="微软雅黑" panose="020B0503020204020204" pitchFamily="34" charset="-122"/>
                <a:ea typeface="微软雅黑" panose="020B0503020204020204" pitchFamily="34" charset="-122"/>
              </a:rPr>
              <a:t>的散点图，观察</a:t>
            </a:r>
            <a:r>
              <a:rPr lang="en-US" altLang="zh-CN" sz="2400" dirty="0" err="1">
                <a:latin typeface="微软雅黑" panose="020B0503020204020204" pitchFamily="34" charset="-122"/>
                <a:ea typeface="微软雅黑" panose="020B0503020204020204" pitchFamily="34" charset="-122"/>
              </a:rPr>
              <a:t>lg</a:t>
            </a:r>
            <a:r>
              <a:rPr lang="en-US" altLang="zh-CN" sz="2400" i="1" dirty="0" err="1">
                <a:latin typeface="微软雅黑" panose="020B0503020204020204" pitchFamily="34" charset="-122"/>
                <a:ea typeface="微软雅黑" panose="020B0503020204020204" pitchFamily="34" charset="-122"/>
              </a:rPr>
              <a:t>n</a:t>
            </a:r>
            <a:r>
              <a:rPr lang="en-US" altLang="en-US" sz="2400" dirty="0">
                <a:latin typeface="微软雅黑" panose="020B0503020204020204" pitchFamily="34" charset="-122"/>
                <a:ea typeface="微软雅黑" panose="020B0503020204020204" pitchFamily="34" charset="-122"/>
              </a:rPr>
              <a:t> ～ </a:t>
            </a:r>
            <a:r>
              <a:rPr lang="en-US" altLang="zh-CN" sz="2400" dirty="0" err="1">
                <a:latin typeface="微软雅黑" panose="020B0503020204020204" pitchFamily="34" charset="-122"/>
                <a:ea typeface="微软雅黑" panose="020B0503020204020204" pitchFamily="34" charset="-122"/>
              </a:rPr>
              <a:t>lgt</a:t>
            </a:r>
            <a:r>
              <a:rPr lang="en-US" altLang="zh-CN" sz="2400" dirty="0">
                <a:latin typeface="微软雅黑" panose="020B0503020204020204" pitchFamily="34" charset="-122"/>
                <a:ea typeface="微软雅黑" panose="020B0503020204020204" pitchFamily="34" charset="-122"/>
              </a:rPr>
              <a:t>(</a:t>
            </a:r>
            <a:r>
              <a:rPr lang="en-US" altLang="zh-CN" sz="2400" i="1" dirty="0">
                <a:latin typeface="微软雅黑" panose="020B0503020204020204" pitchFamily="34" charset="-122"/>
                <a:ea typeface="微软雅黑" panose="020B0503020204020204" pitchFamily="34" charset="-122"/>
              </a:rPr>
              <a:t>n</a:t>
            </a:r>
            <a:r>
              <a:rPr lang="en-US" altLang="zh-CN" sz="2400" dirty="0">
                <a:latin typeface="微软雅黑" panose="020B0503020204020204" pitchFamily="34" charset="-122"/>
                <a:ea typeface="微软雅黑" panose="020B0503020204020204" pitchFamily="34" charset="-122"/>
              </a:rPr>
              <a:t>)&gt;</a:t>
            </a:r>
            <a:r>
              <a:rPr lang="zh-CN" altLang="en-US" sz="2400" dirty="0">
                <a:latin typeface="微软雅黑" panose="020B0503020204020204" pitchFamily="34" charset="-122"/>
                <a:ea typeface="微软雅黑" panose="020B0503020204020204" pitchFamily="34" charset="-122"/>
              </a:rPr>
              <a:t>间的数据变化趋势</a:t>
            </a:r>
            <a:endParaRPr lang="en-US" altLang="zh-CN" sz="2400" dirty="0">
              <a:latin typeface="微软雅黑" panose="020B0503020204020204" pitchFamily="34" charset="-122"/>
              <a:ea typeface="微软雅黑" panose="020B0503020204020204" pitchFamily="34" charset="-122"/>
            </a:endParaRPr>
          </a:p>
          <a:p>
            <a:pPr marL="342900" lvl="1" indent="-342900" algn="l">
              <a:lnSpc>
                <a:spcPct val="110000"/>
              </a:lnSpc>
              <a:spcBef>
                <a:spcPts val="600"/>
              </a:spcBef>
              <a:buSzPct val="100000"/>
              <a:buFont typeface="Wingdings" panose="05000000000000000000" pitchFamily="2" charset="2"/>
              <a:buChar char="l"/>
              <a:defRPr/>
            </a:pPr>
            <a:r>
              <a:rPr lang="en-US" altLang="zh-CN" sz="2400" dirty="0">
                <a:latin typeface="微软雅黑" panose="020B0503020204020204" pitchFamily="34" charset="-122"/>
                <a:ea typeface="微软雅黑" panose="020B0503020204020204" pitchFamily="34" charset="-122"/>
              </a:rPr>
              <a:t>Step4.  </a:t>
            </a:r>
            <a:r>
              <a:rPr lang="zh-CN" altLang="en-US" sz="2400" dirty="0">
                <a:latin typeface="微软雅黑" panose="020B0503020204020204" pitchFamily="34" charset="-122"/>
                <a:ea typeface="微软雅黑" panose="020B0503020204020204" pitchFamily="34" charset="-122"/>
              </a:rPr>
              <a:t>利用</a:t>
            </a:r>
            <a:r>
              <a:rPr lang="en-US" altLang="zh-CN" sz="2400" dirty="0">
                <a:latin typeface="微软雅黑" panose="020B0503020204020204" pitchFamily="34" charset="-122"/>
                <a:ea typeface="微软雅黑" panose="020B0503020204020204" pitchFamily="34" charset="-122"/>
              </a:rPr>
              <a:t>Excel</a:t>
            </a:r>
            <a:r>
              <a:rPr lang="zh-CN" altLang="en-US" sz="2400" dirty="0">
                <a:latin typeface="微软雅黑" panose="020B0503020204020204" pitchFamily="34" charset="-122"/>
                <a:ea typeface="微软雅黑" panose="020B0503020204020204" pitchFamily="34" charset="-122"/>
              </a:rPr>
              <a:t>线性回归分析函数，针对数据对</a:t>
            </a:r>
            <a:r>
              <a:rPr lang="en-US" altLang="zh-CN" sz="2400" dirty="0">
                <a:latin typeface="微软雅黑" panose="020B0503020204020204" pitchFamily="34" charset="-122"/>
                <a:ea typeface="微软雅黑" panose="020B0503020204020204" pitchFamily="34" charset="-122"/>
              </a:rPr>
              <a:t>&lt;</a:t>
            </a:r>
            <a:r>
              <a:rPr lang="en-US" altLang="zh-CN" sz="2400" i="1" dirty="0">
                <a:latin typeface="微软雅黑" panose="020B0503020204020204" pitchFamily="34" charset="-122"/>
                <a:ea typeface="微软雅黑" panose="020B0503020204020204" pitchFamily="34" charset="-122"/>
              </a:rPr>
              <a:t>n</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lg</a:t>
            </a:r>
            <a:r>
              <a:rPr lang="en-US" altLang="zh-CN" sz="2400" i="1" dirty="0" err="1">
                <a:latin typeface="微软雅黑" panose="020B0503020204020204" pitchFamily="34" charset="-122"/>
                <a:ea typeface="微软雅黑" panose="020B0503020204020204" pitchFamily="34" charset="-122"/>
              </a:rPr>
              <a:t>n</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lgt</a:t>
            </a:r>
            <a:r>
              <a:rPr lang="en-US" altLang="zh-CN" sz="2400" dirty="0">
                <a:latin typeface="微软雅黑" panose="020B0503020204020204" pitchFamily="34" charset="-122"/>
                <a:ea typeface="微软雅黑" panose="020B0503020204020204" pitchFamily="34" charset="-122"/>
              </a:rPr>
              <a:t>(</a:t>
            </a:r>
            <a:r>
              <a:rPr lang="en-US" altLang="zh-CN" sz="2400" i="1" dirty="0">
                <a:latin typeface="微软雅黑" panose="020B0503020204020204" pitchFamily="34" charset="-122"/>
                <a:ea typeface="微软雅黑" panose="020B0503020204020204" pitchFamily="34" charset="-122"/>
              </a:rPr>
              <a:t>n</a:t>
            </a:r>
            <a:r>
              <a:rPr lang="en-US" altLang="zh-CN" sz="2400" dirty="0">
                <a:latin typeface="微软雅黑" panose="020B0503020204020204" pitchFamily="34" charset="-122"/>
                <a:ea typeface="微软雅黑" panose="020B0503020204020204" pitchFamily="34" charset="-122"/>
              </a:rPr>
              <a:t>)&gt;</a:t>
            </a:r>
            <a:r>
              <a:rPr lang="zh-CN" altLang="en-US" sz="2400" dirty="0">
                <a:latin typeface="微软雅黑" panose="020B0503020204020204" pitchFamily="34" charset="-122"/>
                <a:ea typeface="微软雅黑" panose="020B0503020204020204" pitchFamily="34" charset="-122"/>
              </a:rPr>
              <a:t>，回归分析，得到表达式  </a:t>
            </a:r>
            <a:r>
              <a:rPr lang="en-US" altLang="zh-CN" sz="2400" i="1" dirty="0">
                <a:latin typeface="微软雅黑" panose="020B0503020204020204" pitchFamily="34" charset="-122"/>
                <a:ea typeface="微软雅黑" panose="020B0503020204020204" pitchFamily="34" charset="-122"/>
              </a:rPr>
              <a:t>y </a:t>
            </a:r>
            <a:r>
              <a:rPr lang="en-US" altLang="zh-CN" sz="2400" dirty="0">
                <a:latin typeface="微软雅黑" panose="020B0503020204020204" pitchFamily="34" charset="-122"/>
                <a:ea typeface="微软雅黑" panose="020B0503020204020204" pitchFamily="34" charset="-122"/>
              </a:rPr>
              <a:t>= </a:t>
            </a:r>
            <a:r>
              <a:rPr lang="en-US" altLang="zh-CN" sz="2400" i="1" dirty="0">
                <a:latin typeface="微软雅黑" panose="020B0503020204020204" pitchFamily="34" charset="-122"/>
                <a:ea typeface="微软雅黑" panose="020B0503020204020204" pitchFamily="34" charset="-122"/>
              </a:rPr>
              <a:t>k*x</a:t>
            </a:r>
            <a:r>
              <a:rPr lang="en-US" altLang="zh-CN" sz="2400" dirty="0">
                <a:latin typeface="微软雅黑" panose="020B0503020204020204" pitchFamily="34" charset="-122"/>
                <a:ea typeface="微软雅黑" panose="020B0503020204020204" pitchFamily="34" charset="-122"/>
              </a:rPr>
              <a:t> +b</a:t>
            </a:r>
            <a:r>
              <a:rPr lang="zh-CN" altLang="en-US" sz="2400" dirty="0">
                <a:latin typeface="微软雅黑" panose="020B0503020204020204" pitchFamily="34" charset="-122"/>
                <a:ea typeface="微软雅黑" panose="020B0503020204020204" pitchFamily="34" charset="-122"/>
              </a:rPr>
              <a:t>，即</a:t>
            </a:r>
            <a:endParaRPr lang="en-US" altLang="zh-CN" sz="2400" dirty="0">
              <a:latin typeface="微软雅黑" panose="020B0503020204020204" pitchFamily="34" charset="-122"/>
              <a:ea typeface="微软雅黑" panose="020B0503020204020204" pitchFamily="34" charset="-122"/>
            </a:endParaRPr>
          </a:p>
          <a:p>
            <a:pPr>
              <a:lnSpc>
                <a:spcPct val="100000"/>
              </a:lnSpc>
              <a:buFont typeface="Wingdings" pitchFamily="2" charset="2"/>
              <a:buNone/>
              <a:defRPr/>
            </a:pP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lgt</a:t>
            </a:r>
            <a:r>
              <a:rPr lang="en-US" altLang="zh-CN" sz="2400" dirty="0">
                <a:latin typeface="微软雅黑" panose="020B0503020204020204" pitchFamily="34" charset="-122"/>
                <a:ea typeface="微软雅黑" panose="020B0503020204020204" pitchFamily="34" charset="-122"/>
              </a:rPr>
              <a:t>(</a:t>
            </a:r>
            <a:r>
              <a:rPr lang="en-US" altLang="zh-CN" sz="2400" i="1" dirty="0">
                <a:latin typeface="微软雅黑" panose="020B0503020204020204" pitchFamily="34" charset="-122"/>
                <a:ea typeface="微软雅黑" panose="020B0503020204020204" pitchFamily="34" charset="-122"/>
              </a:rPr>
              <a:t>n</a:t>
            </a:r>
            <a:r>
              <a:rPr lang="en-US" altLang="zh-CN" sz="2400" dirty="0">
                <a:latin typeface="微软雅黑" panose="020B0503020204020204" pitchFamily="34" charset="-122"/>
                <a:ea typeface="微软雅黑" panose="020B0503020204020204" pitchFamily="34" charset="-122"/>
              </a:rPr>
              <a:t>) = </a:t>
            </a:r>
            <a:r>
              <a:rPr lang="en-US" altLang="zh-CN" sz="2400" i="1" dirty="0">
                <a:latin typeface="微软雅黑" panose="020B0503020204020204" pitchFamily="34" charset="-122"/>
                <a:ea typeface="微软雅黑" panose="020B0503020204020204" pitchFamily="34" charset="-122"/>
              </a:rPr>
              <a:t>k*</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lg</a:t>
            </a:r>
            <a:r>
              <a:rPr lang="en-US" altLang="zh-CN" sz="2400" i="1" dirty="0" err="1">
                <a:latin typeface="微软雅黑" panose="020B0503020204020204" pitchFamily="34" charset="-122"/>
                <a:ea typeface="微软雅黑" panose="020B0503020204020204" pitchFamily="34" charset="-122"/>
              </a:rPr>
              <a:t>n</a:t>
            </a:r>
            <a:r>
              <a:rPr lang="en-US" altLang="zh-CN" sz="2400" dirty="0">
                <a:latin typeface="微软雅黑" panose="020B0503020204020204" pitchFamily="34" charset="-122"/>
                <a:ea typeface="微软雅黑" panose="020B0503020204020204" pitchFamily="34" charset="-122"/>
              </a:rPr>
              <a:t> + b</a:t>
            </a:r>
          </a:p>
        </p:txBody>
      </p:sp>
      <p:sp>
        <p:nvSpPr>
          <p:cNvPr id="8" name="Rectangle 3"/>
          <p:cNvSpPr txBox="1">
            <a:spLocks noChangeArrowheads="1"/>
          </p:cNvSpPr>
          <p:nvPr/>
        </p:nvSpPr>
        <p:spPr>
          <a:xfrm>
            <a:off x="6249802" y="1031019"/>
            <a:ext cx="5772049" cy="5360156"/>
          </a:xfrm>
          <a:prstGeom prst="rect">
            <a:avLst/>
          </a:prstGeom>
          <a:ln>
            <a:solidFill>
              <a:schemeClr val="tx1"/>
            </a:solidFill>
          </a:ln>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10000"/>
              </a:lnSpc>
              <a:spcBef>
                <a:spcPts val="600"/>
              </a:spcBef>
              <a:buSzPct val="100000"/>
              <a:buFont typeface="Wingdings" panose="05000000000000000000" pitchFamily="2" charset="2"/>
              <a:buChar char="l"/>
              <a:defRPr/>
            </a:pPr>
            <a:r>
              <a:rPr lang="en-US" altLang="zh-CN" sz="2400" dirty="0">
                <a:latin typeface="微软雅黑" panose="020B0503020204020204" pitchFamily="34" charset="-122"/>
                <a:ea typeface="微软雅黑" panose="020B0503020204020204" pitchFamily="34" charset="-122"/>
              </a:rPr>
              <a:t>Excel</a:t>
            </a:r>
            <a:r>
              <a:rPr lang="zh-CN" altLang="en-US" sz="2400" dirty="0">
                <a:latin typeface="微软雅黑" panose="020B0503020204020204" pitchFamily="34" charset="-122"/>
                <a:ea typeface="微软雅黑" panose="020B0503020204020204" pitchFamily="34" charset="-122"/>
              </a:rPr>
              <a:t>线性回归函数：参见百度文库“</a:t>
            </a:r>
            <a:r>
              <a:rPr lang="en-US" altLang="zh-CN" sz="2400" dirty="0">
                <a:latin typeface="微软雅黑" panose="020B0503020204020204" pitchFamily="34" charset="-122"/>
                <a:ea typeface="微软雅黑" panose="020B0503020204020204" pitchFamily="34" charset="-122"/>
              </a:rPr>
              <a:t>excel——</a:t>
            </a:r>
            <a:r>
              <a:rPr lang="zh-CN" altLang="en-US" sz="2400" dirty="0">
                <a:latin typeface="微软雅黑" panose="020B0503020204020204" pitchFamily="34" charset="-122"/>
                <a:ea typeface="微软雅黑" panose="020B0503020204020204" pitchFamily="34" charset="-122"/>
              </a:rPr>
              <a:t>回归分析”</a:t>
            </a:r>
            <a:endParaRPr lang="en-US" altLang="zh-CN" sz="2400" dirty="0">
              <a:latin typeface="微软雅黑" panose="020B0503020204020204" pitchFamily="34" charset="-122"/>
              <a:ea typeface="微软雅黑" panose="020B0503020204020204" pitchFamily="34" charset="-122"/>
            </a:endParaRPr>
          </a:p>
          <a:p>
            <a:pPr>
              <a:lnSpc>
                <a:spcPct val="100000"/>
              </a:lnSpc>
              <a:defRPr/>
            </a:pPr>
            <a:r>
              <a:rPr lang="en-US" altLang="zh-CN" sz="2400" dirty="0">
                <a:latin typeface="微软雅黑" panose="020B0503020204020204" pitchFamily="34" charset="-122"/>
                <a:ea typeface="微软雅黑" panose="020B0503020204020204" pitchFamily="34" charset="-122"/>
                <a:hlinkClick r:id="rId2"/>
              </a:rPr>
              <a:t>http://wenku.baidu.com/view/a628ff6db84ae45c3b358c44.html</a:t>
            </a:r>
            <a:endParaRPr lang="en-US" altLang="zh-CN" sz="2400" dirty="0">
              <a:latin typeface="微软雅黑" panose="020B0503020204020204" pitchFamily="34" charset="-122"/>
              <a:ea typeface="微软雅黑" panose="020B0503020204020204" pitchFamily="34" charset="-122"/>
            </a:endParaRPr>
          </a:p>
          <a:p>
            <a:pPr marL="342900" lvl="1" indent="-342900" algn="l">
              <a:lnSpc>
                <a:spcPct val="110000"/>
              </a:lnSpc>
              <a:spcBef>
                <a:spcPts val="600"/>
              </a:spcBef>
              <a:buSzPct val="100000"/>
              <a:buFont typeface="Wingdings" panose="05000000000000000000" pitchFamily="2" charset="2"/>
              <a:buChar char="l"/>
              <a:defRPr/>
            </a:pPr>
            <a:endParaRPr lang="en-US" altLang="zh-CN" sz="2400" dirty="0">
              <a:latin typeface="微软雅黑" panose="020B0503020204020204" pitchFamily="34" charset="-122"/>
              <a:ea typeface="微软雅黑" panose="020B0503020204020204" pitchFamily="34" charset="-122"/>
            </a:endParaRPr>
          </a:p>
          <a:p>
            <a:pPr marL="342900" lvl="1" indent="-342900" algn="l">
              <a:lnSpc>
                <a:spcPct val="110000"/>
              </a:lnSpc>
              <a:spcBef>
                <a:spcPts val="600"/>
              </a:spcBef>
              <a:buSzPct val="100000"/>
              <a:buFont typeface="Wingdings" panose="05000000000000000000" pitchFamily="2" charset="2"/>
              <a:buChar char="l"/>
              <a:defRPr/>
            </a:pPr>
            <a:r>
              <a:rPr lang="zh-CN" altLang="en-US" sz="2400" dirty="0">
                <a:latin typeface="微软雅黑" panose="020B0503020204020204" pitchFamily="34" charset="-122"/>
                <a:ea typeface="微软雅黑" panose="020B0503020204020204" pitchFamily="34" charset="-122"/>
              </a:rPr>
              <a:t>分析结果</a:t>
            </a:r>
            <a:endParaRPr lang="en-US" altLang="zh-CN" sz="2400" dirty="0">
              <a:latin typeface="微软雅黑" panose="020B0503020204020204" pitchFamily="34" charset="-122"/>
              <a:ea typeface="微软雅黑" panose="020B0503020204020204" pitchFamily="34" charset="-122"/>
            </a:endParaRPr>
          </a:p>
          <a:p>
            <a:pPr marL="800100" lvl="1" indent="-342900" algn="l">
              <a:lnSpc>
                <a:spcPct val="120000"/>
              </a:lnSpc>
              <a:spcBef>
                <a:spcPts val="600"/>
              </a:spcBef>
              <a:buClr>
                <a:srgbClr val="FF0000"/>
              </a:buClr>
              <a:buSzPct val="80000"/>
              <a:buFont typeface="Wingdings" panose="05000000000000000000" pitchFamily="2" charset="2"/>
              <a:buChar char="n"/>
              <a:defRPr/>
            </a:pP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算法运行数据，记录在（前一张）表格中</a:t>
            </a:r>
            <a:endParaRPr lang="en-US" altLang="zh-CN" sz="2400" dirty="0">
              <a:latin typeface="微软雅黑" panose="020B0503020204020204" pitchFamily="34" charset="-122"/>
              <a:ea typeface="微软雅黑" panose="020B0503020204020204" pitchFamily="34" charset="-122"/>
            </a:endParaRPr>
          </a:p>
          <a:p>
            <a:pPr marL="800100" lvl="1" indent="-342900" algn="l">
              <a:lnSpc>
                <a:spcPct val="120000"/>
              </a:lnSpc>
              <a:spcBef>
                <a:spcPts val="600"/>
              </a:spcBef>
              <a:buClr>
                <a:srgbClr val="FF0000"/>
              </a:buClr>
              <a:buSzPct val="80000"/>
              <a:buFont typeface="Wingdings" panose="05000000000000000000" pitchFamily="2" charset="2"/>
              <a:buChar char="n"/>
              <a:defRPr/>
            </a:pPr>
            <a:r>
              <a:rPr lang="en-US" altLang="zh-CN" sz="2400" dirty="0">
                <a:latin typeface="微软雅黑" panose="020B0503020204020204" pitchFamily="34" charset="-122"/>
                <a:ea typeface="微软雅黑" panose="020B0503020204020204" pitchFamily="34" charset="-122"/>
              </a:rPr>
              <a:t>2. &lt;</a:t>
            </a:r>
            <a:r>
              <a:rPr lang="en-US" altLang="zh-CN" sz="2400" dirty="0" err="1">
                <a:latin typeface="微软雅黑" panose="020B0503020204020204" pitchFamily="34" charset="-122"/>
                <a:ea typeface="微软雅黑" panose="020B0503020204020204" pitchFamily="34" charset="-122"/>
              </a:rPr>
              <a:t>lgn</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lgt</a:t>
            </a:r>
            <a:r>
              <a:rPr lang="en-US" altLang="zh-CN" sz="2400" dirty="0">
                <a:latin typeface="微软雅黑" panose="020B0503020204020204" pitchFamily="34" charset="-122"/>
                <a:ea typeface="微软雅黑" panose="020B0503020204020204" pitchFamily="34" charset="-122"/>
              </a:rPr>
              <a:t>(n)&gt;</a:t>
            </a:r>
            <a:r>
              <a:rPr lang="zh-CN" altLang="en-US" sz="2400" dirty="0">
                <a:latin typeface="微软雅黑" panose="020B0503020204020204" pitchFamily="34" charset="-122"/>
                <a:ea typeface="微软雅黑" panose="020B0503020204020204" pitchFamily="34" charset="-122"/>
              </a:rPr>
              <a:t>散点图</a:t>
            </a:r>
            <a:endParaRPr lang="en-US" altLang="zh-CN" sz="2400" dirty="0">
              <a:latin typeface="微软雅黑" panose="020B0503020204020204" pitchFamily="34" charset="-122"/>
              <a:ea typeface="微软雅黑" panose="020B0503020204020204" pitchFamily="34" charset="-122"/>
            </a:endParaRPr>
          </a:p>
          <a:p>
            <a:pPr marL="800100" lvl="1" indent="-342900" algn="l">
              <a:lnSpc>
                <a:spcPct val="120000"/>
              </a:lnSpc>
              <a:spcBef>
                <a:spcPts val="600"/>
              </a:spcBef>
              <a:buClr>
                <a:srgbClr val="FF0000"/>
              </a:buClr>
              <a:buSzPct val="80000"/>
              <a:buFont typeface="Wingdings" panose="05000000000000000000" pitchFamily="2" charset="2"/>
              <a:buChar char="n"/>
              <a:defRPr/>
            </a:pPr>
            <a:r>
              <a:rPr lang="en-US" altLang="zh-CN" sz="2400" dirty="0">
                <a:latin typeface="微软雅黑" panose="020B0503020204020204" pitchFamily="34" charset="-122"/>
                <a:ea typeface="微软雅黑" panose="020B0503020204020204" pitchFamily="34" charset="-122"/>
              </a:rPr>
              <a:t>3. </a:t>
            </a:r>
            <a:r>
              <a:rPr lang="zh-CN" altLang="en-US" sz="2400" dirty="0">
                <a:latin typeface="微软雅黑" panose="020B0503020204020204" pitchFamily="34" charset="-122"/>
                <a:ea typeface="微软雅黑" panose="020B0503020204020204" pitchFamily="34" charset="-122"/>
              </a:rPr>
              <a:t>线性回归表达式</a:t>
            </a:r>
            <a:r>
              <a:rPr lang="en-US" altLang="zh-CN" sz="2400" dirty="0" err="1">
                <a:latin typeface="微软雅黑" panose="020B0503020204020204" pitchFamily="34" charset="-122"/>
                <a:ea typeface="微软雅黑" panose="020B0503020204020204" pitchFamily="34" charset="-122"/>
              </a:rPr>
              <a:t>lgt</a:t>
            </a:r>
            <a:r>
              <a:rPr lang="en-US" altLang="zh-CN" sz="2400" dirty="0">
                <a:latin typeface="微软雅黑" panose="020B0503020204020204" pitchFamily="34" charset="-122"/>
                <a:ea typeface="微软雅黑" panose="020B0503020204020204" pitchFamily="34" charset="-122"/>
              </a:rPr>
              <a:t>(n) = k* </a:t>
            </a:r>
            <a:r>
              <a:rPr lang="en-US" altLang="zh-CN" sz="2400" dirty="0" err="1">
                <a:latin typeface="微软雅黑" panose="020B0503020204020204" pitchFamily="34" charset="-122"/>
                <a:ea typeface="微软雅黑" panose="020B0503020204020204" pitchFamily="34" charset="-122"/>
              </a:rPr>
              <a:t>lgn</a:t>
            </a:r>
            <a:r>
              <a:rPr lang="en-US" altLang="zh-CN" sz="2400" dirty="0">
                <a:latin typeface="微软雅黑" panose="020B0503020204020204" pitchFamily="34" charset="-122"/>
                <a:ea typeface="微软雅黑" panose="020B0503020204020204" pitchFamily="34" charset="-122"/>
              </a:rPr>
              <a:t> + b</a:t>
            </a:r>
          </a:p>
          <a:p>
            <a:pPr>
              <a:lnSpc>
                <a:spcPct val="100000"/>
              </a:lnSpc>
              <a:buFont typeface="Wingdings" pitchFamily="2" charset="2"/>
              <a:buNone/>
              <a:defRPr/>
            </a:pP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1196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dirty="0">
                <a:latin typeface="Times New Roman" pitchFamily="18" charset="0"/>
              </a:rPr>
              <a:t>注意事项</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2021/12/31</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24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2" name="TextBox 1"/>
          <p:cNvSpPr txBox="1"/>
          <p:nvPr/>
        </p:nvSpPr>
        <p:spPr>
          <a:xfrm>
            <a:off x="327260" y="1424539"/>
            <a:ext cx="11540689" cy="1591205"/>
          </a:xfrm>
          <a:prstGeom prst="rect">
            <a:avLst/>
          </a:prstGeom>
          <a:noFill/>
        </p:spPr>
        <p:txBody>
          <a:bodyPr wrap="square" rtlCol="0">
            <a:spAutoFit/>
          </a:bodyPr>
          <a:lstStyle/>
          <a:p>
            <a:pPr marL="342900" lvl="1" indent="-342900">
              <a:lnSpc>
                <a:spcPct val="110000"/>
              </a:lnSpc>
              <a:spcBef>
                <a:spcPts val="600"/>
              </a:spcBef>
              <a:buSzPct val="100000"/>
              <a:buFont typeface="Wingdings" panose="05000000000000000000" pitchFamily="2" charset="2"/>
              <a:buChar char="l"/>
              <a:defRPr/>
            </a:pPr>
            <a:r>
              <a:rPr lang="zh-CN" altLang="en-US" sz="2400" dirty="0">
                <a:latin typeface="微软雅黑" panose="020B0503020204020204" pitchFamily="34" charset="-122"/>
                <a:ea typeface="微软雅黑" panose="020B0503020204020204" pitchFamily="34" charset="-122"/>
              </a:rPr>
              <a:t>不许抄袭</a:t>
            </a:r>
            <a:endParaRPr lang="zh-CN" altLang="en-US" sz="2400" dirty="0">
              <a:latin typeface="Times New Roman" pitchFamily="18" charset="0"/>
            </a:endParaRPr>
          </a:p>
          <a:p>
            <a:pPr marL="800100" lvl="1" indent="-342900">
              <a:lnSpc>
                <a:spcPct val="100000"/>
              </a:lnSpc>
              <a:spcBef>
                <a:spcPts val="600"/>
              </a:spcBef>
              <a:buClr>
                <a:srgbClr val="FF0000"/>
              </a:buClr>
              <a:buSzPct val="80000"/>
              <a:buFont typeface="Wingdings" panose="05000000000000000000" pitchFamily="2" charset="2"/>
              <a:buChar char="n"/>
              <a:defRPr/>
            </a:pPr>
            <a:r>
              <a:rPr lang="zh-CN" altLang="en-US" sz="2400" dirty="0"/>
              <a:t>不同台式机、笔记本电脑的硬件配置不同，在</a:t>
            </a:r>
            <a:r>
              <a:rPr lang="en-US" altLang="zh-CN" sz="2400" dirty="0"/>
              <a:t>2</a:t>
            </a:r>
            <a:r>
              <a:rPr lang="zh-CN" altLang="en-US" sz="2400" dirty="0"/>
              <a:t>台不同机器上程序运行时间</a:t>
            </a:r>
            <a:r>
              <a:rPr lang="en-US" altLang="zh-CN" sz="2400" dirty="0"/>
              <a:t>t(</a:t>
            </a:r>
            <a:r>
              <a:rPr lang="en-US" altLang="zh-CN" sz="2400" i="1" dirty="0"/>
              <a:t>n</a:t>
            </a:r>
            <a:r>
              <a:rPr lang="en-US" altLang="zh-CN" sz="2400" dirty="0"/>
              <a:t>)</a:t>
            </a:r>
            <a:r>
              <a:rPr lang="zh-CN" altLang="en-US" sz="2400" dirty="0"/>
              <a:t>不可能完全相同！！！</a:t>
            </a:r>
            <a:endParaRPr lang="en-US" altLang="zh-CN" sz="2400" dirty="0"/>
          </a:p>
          <a:p>
            <a:endParaRPr lang="en-US" altLang="zh-CN" dirty="0"/>
          </a:p>
        </p:txBody>
      </p:sp>
    </p:spTree>
    <p:extLst>
      <p:ext uri="{BB962C8B-B14F-4D97-AF65-F5344CB8AC3E}">
        <p14:creationId xmlns:p14="http://schemas.microsoft.com/office/powerpoint/2010/main" val="3222602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作业提交要求</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2021/12/31</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25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a:spLocks noGrp="1" noChangeArrowheads="1"/>
          </p:cNvSpPr>
          <p:nvPr>
            <p:ph idx="1"/>
          </p:nvPr>
        </p:nvSpPr>
        <p:spPr>
          <a:xfrm>
            <a:off x="319544" y="1113504"/>
            <a:ext cx="11567656" cy="5744496"/>
          </a:xfrm>
        </p:spPr>
        <p:txBody>
          <a:bodyPr>
            <a:normAutofit fontScale="40000" lnSpcReduction="20000"/>
          </a:bodyPr>
          <a:lstStyle/>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通过电子邮件提交电子版作业文档，</a:t>
            </a:r>
            <a:r>
              <a:rPr lang="en-US" altLang="zh-CN" sz="6000" dirty="0" err="1">
                <a:latin typeface="微软雅黑" panose="020B0503020204020204" pitchFamily="34" charset="-122"/>
                <a:ea typeface="微软雅黑" panose="020B0503020204020204" pitchFamily="34" charset="-122"/>
              </a:rPr>
              <a:t>pdf</a:t>
            </a:r>
            <a:r>
              <a:rPr lang="zh-CN" altLang="en-US" sz="6000" dirty="0">
                <a:latin typeface="微软雅黑" panose="020B0503020204020204" pitchFamily="34" charset="-122"/>
                <a:ea typeface="微软雅黑" panose="020B0503020204020204" pitchFamily="34" charset="-122"/>
              </a:rPr>
              <a:t>格式</a:t>
            </a:r>
            <a:endParaRPr lang="en-US" altLang="zh-CN" sz="6000" dirty="0">
              <a:latin typeface="微软雅黑" panose="020B0503020204020204" pitchFamily="34" charset="-122"/>
              <a:ea typeface="微软雅黑" panose="020B0503020204020204" pitchFamily="34" charset="-122"/>
            </a:endParaRP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邮件主题：算法设计与分析作业提交（第</a:t>
            </a:r>
            <a:r>
              <a:rPr lang="en-US" altLang="zh-CN" sz="6000" dirty="0">
                <a:latin typeface="微软雅黑" panose="020B0503020204020204" pitchFamily="34" charset="-122"/>
                <a:ea typeface="微软雅黑" panose="020B0503020204020204" pitchFamily="34" charset="-122"/>
              </a:rPr>
              <a:t>xx</a:t>
            </a:r>
            <a:r>
              <a:rPr lang="zh-CN" altLang="en-US" sz="6000" dirty="0">
                <a:latin typeface="微软雅黑" panose="020B0503020204020204" pitchFamily="34" charset="-122"/>
                <a:ea typeface="微软雅黑" panose="020B0503020204020204" pitchFamily="34" charset="-122"/>
              </a:rPr>
              <a:t>章）</a:t>
            </a:r>
            <a:r>
              <a:rPr lang="en-US" altLang="zh-CN" sz="6000" dirty="0">
                <a:latin typeface="微软雅黑" panose="020B0503020204020204" pitchFamily="34" charset="-122"/>
                <a:ea typeface="微软雅黑" panose="020B0503020204020204" pitchFamily="34" charset="-122"/>
              </a:rPr>
              <a:t>-</a:t>
            </a:r>
            <a:r>
              <a:rPr lang="zh-CN" altLang="en-US" sz="6000" dirty="0">
                <a:latin typeface="微软雅黑" panose="020B0503020204020204" pitchFamily="34" charset="-122"/>
                <a:ea typeface="微软雅黑" panose="020B0503020204020204" pitchFamily="34" charset="-122"/>
              </a:rPr>
              <a:t>班级</a:t>
            </a:r>
            <a:r>
              <a:rPr lang="en-US" altLang="zh-CN" sz="6000" dirty="0">
                <a:latin typeface="微软雅黑" panose="020B0503020204020204" pitchFamily="34" charset="-122"/>
                <a:ea typeface="微软雅黑" panose="020B0503020204020204" pitchFamily="34" charset="-122"/>
              </a:rPr>
              <a:t>-</a:t>
            </a:r>
            <a:r>
              <a:rPr lang="zh-CN" altLang="en-US" sz="6000" dirty="0">
                <a:latin typeface="微软雅黑" panose="020B0503020204020204" pitchFamily="34" charset="-122"/>
                <a:ea typeface="微软雅黑" panose="020B0503020204020204" pitchFamily="34" charset="-122"/>
              </a:rPr>
              <a:t>姓名</a:t>
            </a: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作业文档内容包括：</a:t>
            </a:r>
          </a:p>
          <a:p>
            <a:pPr marL="800100" lvl="1" indent="-342900" algn="l">
              <a:lnSpc>
                <a:spcPct val="145000"/>
              </a:lnSpc>
              <a:spcBef>
                <a:spcPts val="600"/>
              </a:spcBef>
              <a:buClr>
                <a:srgbClr val="FF0000"/>
              </a:buClr>
              <a:buSzPct val="80000"/>
              <a:buFont typeface="Wingdings" panose="05000000000000000000" pitchFamily="2" charset="2"/>
              <a:buChar char="n"/>
              <a:defRPr/>
            </a:pPr>
            <a:r>
              <a:rPr lang="zh-CN" altLang="en-US" sz="6000" dirty="0">
                <a:latin typeface="微软雅黑" panose="020B0503020204020204" pitchFamily="34" charset="-122"/>
                <a:ea typeface="微软雅黑" panose="020B0503020204020204" pitchFamily="34" charset="-122"/>
              </a:rPr>
              <a:t> 源程序代码，运行结果</a:t>
            </a: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文档名称：</a:t>
            </a:r>
          </a:p>
          <a:p>
            <a:pPr eaLnBrk="1" hangingPunct="1">
              <a:lnSpc>
                <a:spcPct val="90000"/>
              </a:lnSpc>
              <a:buFont typeface="Wingdings" pitchFamily="2" charset="2"/>
              <a:buNone/>
              <a:defRPr/>
            </a:pPr>
            <a:r>
              <a:rPr lang="zh-CN" altLang="en-US" sz="6000" dirty="0"/>
              <a:t>     班号</a:t>
            </a:r>
            <a:r>
              <a:rPr lang="en-US" altLang="zh-CN" sz="6000" dirty="0"/>
              <a:t>_</a:t>
            </a:r>
            <a:r>
              <a:rPr lang="zh-CN" altLang="en-US" sz="6000" dirty="0"/>
              <a:t>学号</a:t>
            </a:r>
            <a:r>
              <a:rPr lang="en-US" altLang="zh-CN" sz="6000" dirty="0"/>
              <a:t>_</a:t>
            </a:r>
            <a:r>
              <a:rPr lang="zh-CN" altLang="en-US" sz="6000" dirty="0"/>
              <a:t>姓名</a:t>
            </a:r>
            <a:r>
              <a:rPr lang="en-US" altLang="zh-CN" sz="6000" dirty="0"/>
              <a:t>_</a:t>
            </a:r>
            <a:r>
              <a:rPr lang="zh-CN" altLang="en-US" sz="6000" dirty="0"/>
              <a:t>算法设计与分析</a:t>
            </a:r>
            <a:r>
              <a:rPr lang="en-US" altLang="zh-CN" sz="6000" dirty="0"/>
              <a:t>_</a:t>
            </a:r>
            <a:r>
              <a:rPr lang="zh-CN" altLang="en-US" sz="6000" dirty="0"/>
              <a:t>第</a:t>
            </a:r>
            <a:r>
              <a:rPr lang="en-US" altLang="zh-CN" sz="6000" dirty="0"/>
              <a:t>xx</a:t>
            </a:r>
            <a:r>
              <a:rPr lang="zh-CN" altLang="en-US" sz="6000" dirty="0"/>
              <a:t>章</a:t>
            </a: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各章作业布置后，三周内提交</a:t>
            </a:r>
            <a:endParaRPr lang="en-US" altLang="zh-CN" sz="6000" dirty="0">
              <a:latin typeface="微软雅黑" panose="020B0503020204020204" pitchFamily="34" charset="-122"/>
              <a:ea typeface="微软雅黑" panose="020B0503020204020204" pitchFamily="34" charset="-122"/>
            </a:endParaRP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邮件地址：</a:t>
            </a:r>
            <a:r>
              <a:rPr lang="en-US" altLang="zh-CN" sz="6000" dirty="0"/>
              <a:t> </a:t>
            </a:r>
            <a:r>
              <a:rPr lang="zh-CN" altLang="en-US" sz="6000" dirty="0"/>
              <a:t>研究生</a:t>
            </a:r>
            <a:r>
              <a:rPr lang="zh-CN" altLang="en-US" sz="6000" dirty="0">
                <a:latin typeface="微软雅黑" panose="020B0503020204020204" pitchFamily="34" charset="-122"/>
                <a:ea typeface="微软雅黑" panose="020B0503020204020204" pitchFamily="34" charset="-122"/>
              </a:rPr>
              <a:t>助教</a:t>
            </a:r>
            <a:r>
              <a:rPr lang="en-US" altLang="zh-CN" sz="6000" dirty="0">
                <a:latin typeface="微软雅黑" panose="020B0503020204020204" pitchFamily="34" charset="-122"/>
                <a:ea typeface="微软雅黑" panose="020B0503020204020204" pitchFamily="34" charset="-122"/>
              </a:rPr>
              <a:t>: </a:t>
            </a:r>
            <a:r>
              <a:rPr lang="zh-CN" altLang="en-US" sz="6000" dirty="0">
                <a:latin typeface="微软雅黑" panose="020B0503020204020204" pitchFamily="34" charset="-122"/>
                <a:ea typeface="微软雅黑" panose="020B0503020204020204" pitchFamily="34" charset="-122"/>
              </a:rPr>
              <a:t>赵遵寒，</a:t>
            </a:r>
            <a:endParaRPr lang="en-US" altLang="zh-CN" sz="6000" dirty="0">
              <a:latin typeface="微软雅黑" panose="020B0503020204020204" pitchFamily="34" charset="-122"/>
              <a:ea typeface="微软雅黑" panose="020B0503020204020204" pitchFamily="34" charset="-122"/>
            </a:endParaRPr>
          </a:p>
          <a:p>
            <a:pPr algn="l">
              <a:lnSpc>
                <a:spcPct val="145000"/>
              </a:lnSpc>
              <a:spcBef>
                <a:spcPts val="600"/>
              </a:spcBef>
              <a:defRPr/>
            </a:pPr>
            <a:r>
              <a:rPr lang="en-US" altLang="zh-CN" sz="6000" dirty="0">
                <a:latin typeface="微软雅黑" panose="020B0503020204020204" pitchFamily="34" charset="-122"/>
                <a:ea typeface="微软雅黑" panose="020B0503020204020204" pitchFamily="34" charset="-122"/>
              </a:rPr>
              <a:t>                     zhaozunhan@bupt.edu.cn</a:t>
            </a:r>
          </a:p>
          <a:p>
            <a:pPr algn="l">
              <a:lnSpc>
                <a:spcPct val="145000"/>
              </a:lnSpc>
              <a:spcBef>
                <a:spcPts val="600"/>
              </a:spcBef>
              <a:defRPr/>
            </a:pPr>
            <a:r>
              <a:rPr lang="en-US" altLang="zh-CN" sz="6000">
                <a:latin typeface="微软雅黑" panose="020B0503020204020204" pitchFamily="34" charset="-122"/>
                <a:ea typeface="微软雅黑" panose="020B0503020204020204" pitchFamily="34" charset="-122"/>
              </a:rPr>
              <a:t>                     yewen</a:t>
            </a:r>
            <a:r>
              <a:rPr lang="en-US" altLang="zh-CN" sz="6000" dirty="0">
                <a:latin typeface="微软雅黑" panose="020B0503020204020204" pitchFamily="34" charset="-122"/>
                <a:ea typeface="微软雅黑" panose="020B0503020204020204" pitchFamily="34" charset="-122"/>
              </a:rPr>
              <a:t>@bupt.edu.cn</a:t>
            </a:r>
          </a:p>
          <a:p>
            <a:pPr marL="0" indent="0" eaLnBrk="1" hangingPunct="1">
              <a:lnSpc>
                <a:spcPct val="90000"/>
              </a:lnSpc>
              <a:buFont typeface="Wingdings" pitchFamily="2" charset="2"/>
              <a:buNone/>
              <a:defRPr/>
            </a:pPr>
            <a:r>
              <a:rPr lang="en-US" altLang="zh-CN" sz="2800" b="1" dirty="0"/>
              <a:t>             </a:t>
            </a:r>
            <a:endParaRPr lang="en-US" altLang="zh-CN" sz="2800" dirty="0"/>
          </a:p>
        </p:txBody>
      </p:sp>
    </p:spTree>
    <p:extLst>
      <p:ext uri="{BB962C8B-B14F-4D97-AF65-F5344CB8AC3E}">
        <p14:creationId xmlns:p14="http://schemas.microsoft.com/office/powerpoint/2010/main" val="3527372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1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旅行商问题</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2021/12/31</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395288" y="1052513"/>
            <a:ext cx="11463036" cy="4319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SzPct val="100000"/>
              <a:buFont typeface="Wingdings" panose="05000000000000000000" pitchFamily="2" charset="2"/>
              <a:buChar char="l"/>
              <a:defRPr/>
            </a:pPr>
            <a:r>
              <a:rPr lang="zh-CN" altLang="en-US" dirty="0">
                <a:latin typeface="微软雅黑" panose="020B0503020204020204" pitchFamily="34" charset="-122"/>
                <a:ea typeface="微软雅黑" panose="020B0503020204020204" pitchFamily="34" charset="-122"/>
              </a:rPr>
              <a:t>针对昆明</a:t>
            </a:r>
            <a:r>
              <a:rPr lang="en-US" altLang="zh-CN" dirty="0">
                <a:latin typeface="微软雅黑" panose="020B0503020204020204" pitchFamily="34" charset="-122"/>
                <a:ea typeface="微软雅黑" panose="020B0503020204020204" pitchFamily="34" charset="-122"/>
              </a:rPr>
              <a:t>LTE</a:t>
            </a:r>
            <a:r>
              <a:rPr lang="zh-CN" altLang="en-US" dirty="0">
                <a:latin typeface="微软雅黑" panose="020B0503020204020204" pitchFamily="34" charset="-122"/>
                <a:ea typeface="微软雅黑" panose="020B0503020204020204" pitchFamily="34" charset="-122"/>
              </a:rPr>
              <a:t>网络，选取部分基站，计算基站间的距离，在部分基站间引入边，得到</a:t>
            </a:r>
          </a:p>
          <a:p>
            <a:pPr marL="800100" lvl="1" indent="-342900">
              <a:lnSpc>
                <a:spcPct val="100000"/>
              </a:lnSpc>
              <a:spcBef>
                <a:spcPts val="600"/>
              </a:spcBef>
              <a:buClr>
                <a:srgbClr val="FF0000"/>
              </a:buClr>
              <a:buSzPct val="80000"/>
              <a:buFont typeface="Wingdings" panose="05000000000000000000" pitchFamily="2" charset="2"/>
              <a:buChar char="n"/>
              <a:defRPr/>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）图</a:t>
            </a:r>
            <a:r>
              <a:rPr lang="en-US" altLang="zh-CN" dirty="0">
                <a:latin typeface="微软雅黑" panose="020B0503020204020204" pitchFamily="34" charset="-122"/>
                <a:ea typeface="微软雅黑" panose="020B0503020204020204" pitchFamily="34" charset="-122"/>
              </a:rPr>
              <a:t>1. n=15</a:t>
            </a:r>
            <a:r>
              <a:rPr lang="zh-CN" altLang="en-US" dirty="0">
                <a:latin typeface="微软雅黑" panose="020B0503020204020204" pitchFamily="34" charset="-122"/>
                <a:ea typeface="微软雅黑" panose="020B0503020204020204" pitchFamily="34" charset="-122"/>
              </a:rPr>
              <a:t>个基站顶点组成的图，以图中基站顶点作为城市</a:t>
            </a:r>
            <a:endParaRPr lang="en-US" altLang="zh-CN" dirty="0">
              <a:latin typeface="微软雅黑" panose="020B0503020204020204" pitchFamily="34" charset="-122"/>
              <a:ea typeface="微软雅黑" panose="020B0503020204020204" pitchFamily="34" charset="-122"/>
            </a:endParaRPr>
          </a:p>
          <a:p>
            <a:pPr>
              <a:lnSpc>
                <a:spcPct val="100000"/>
              </a:lnSpc>
              <a:buFont typeface="Wingdings" pitchFamily="2" charset="2"/>
              <a:buNone/>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从</a:t>
            </a:r>
            <a:r>
              <a:rPr lang="en-US" altLang="zh-CN" sz="2400" dirty="0">
                <a:latin typeface="微软雅黑" panose="020B0503020204020204" pitchFamily="34" charset="-122"/>
                <a:ea typeface="微软雅黑" panose="020B0503020204020204" pitchFamily="34" charset="-122"/>
              </a:rPr>
              <a:t>n=22</a:t>
            </a:r>
            <a:r>
              <a:rPr lang="zh-CN" altLang="en-US" sz="2400" dirty="0">
                <a:latin typeface="微软雅黑" panose="020B0503020204020204" pitchFamily="34" charset="-122"/>
                <a:ea typeface="微软雅黑" panose="020B0503020204020204" pitchFamily="34" charset="-122"/>
              </a:rPr>
              <a:t>的基站图中，去除</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组、</a:t>
            </a:r>
            <a:r>
              <a:rPr lang="en-US" altLang="zh-CN" sz="2400" dirty="0">
                <a:latin typeface="微软雅黑" panose="020B0503020204020204" pitchFamily="34" charset="-122"/>
                <a:ea typeface="微软雅黑" panose="020B0503020204020204" pitchFamily="34" charset="-122"/>
              </a:rPr>
              <a:t>7</a:t>
            </a:r>
            <a:r>
              <a:rPr lang="zh-CN" altLang="en-US" sz="2400" dirty="0">
                <a:latin typeface="微软雅黑" panose="020B0503020204020204" pitchFamily="34" charset="-122"/>
                <a:ea typeface="微软雅黑" panose="020B0503020204020204" pitchFamily="34" charset="-122"/>
              </a:rPr>
              <a:t>个位置相邻的基站：</a:t>
            </a:r>
            <a:r>
              <a:rPr lang="en-US" altLang="zh-CN" sz="2400" dirty="0">
                <a:latin typeface="微软雅黑" panose="020B0503020204020204" pitchFamily="34" charset="-122"/>
                <a:ea typeface="微软雅黑" panose="020B0503020204020204" pitchFamily="34" charset="-122"/>
              </a:rPr>
              <a:t>2,15; 14,1,4, 6,18</a:t>
            </a:r>
          </a:p>
          <a:p>
            <a:pPr>
              <a:lnSpc>
                <a:spcPct val="100000"/>
              </a:lnSpc>
              <a:buFont typeface="Wingdings" pitchFamily="2" charset="2"/>
              <a:buNone/>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对应地，从</a:t>
            </a:r>
            <a:r>
              <a:rPr lang="en-US" altLang="zh-CN" sz="2400" dirty="0">
                <a:latin typeface="微软雅黑" panose="020B0503020204020204" pitchFamily="34" charset="-122"/>
                <a:ea typeface="微软雅黑" panose="020B0503020204020204" pitchFamily="34" charset="-122"/>
              </a:rPr>
              <a:t>22</a:t>
            </a:r>
            <a:r>
              <a:rPr lang="zh-CN" altLang="en-US" sz="2400" dirty="0">
                <a:latin typeface="微软雅黑" panose="020B0503020204020204" pitchFamily="34" charset="-122"/>
                <a:ea typeface="微软雅黑" panose="020B0503020204020204" pitchFamily="34" charset="-122"/>
              </a:rPr>
              <a:t>个基站顶点的邻接矩阵</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xlsx</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中，去除这</a:t>
            </a:r>
            <a:r>
              <a:rPr lang="en-US" altLang="zh-CN" sz="2400" dirty="0">
                <a:latin typeface="微软雅黑" panose="020B0503020204020204" pitchFamily="34" charset="-122"/>
                <a:ea typeface="微软雅黑" panose="020B0503020204020204" pitchFamily="34" charset="-122"/>
              </a:rPr>
              <a:t>7</a:t>
            </a:r>
            <a:r>
              <a:rPr lang="zh-CN" altLang="en-US" sz="2400" dirty="0">
                <a:latin typeface="微软雅黑" panose="020B0503020204020204" pitchFamily="34" charset="-122"/>
                <a:ea typeface="微软雅黑" panose="020B0503020204020204" pitchFamily="34" charset="-122"/>
              </a:rPr>
              <a:t>个基站对应的行、列，得到</a:t>
            </a:r>
            <a:r>
              <a:rPr lang="en-US" altLang="zh-CN" sz="2400" dirty="0">
                <a:latin typeface="微软雅黑" panose="020B0503020204020204" pitchFamily="34" charset="-122"/>
                <a:ea typeface="微软雅黑" panose="020B0503020204020204" pitchFamily="34" charset="-122"/>
              </a:rPr>
              <a:t>15</a:t>
            </a:r>
            <a:r>
              <a:rPr lang="zh-CN" altLang="en-US" sz="2400" dirty="0">
                <a:latin typeface="微软雅黑" panose="020B0503020204020204" pitchFamily="34" charset="-122"/>
                <a:ea typeface="微软雅黑" panose="020B0503020204020204" pitchFamily="34" charset="-122"/>
              </a:rPr>
              <a:t>个基站顶点的邻接矩阵</a:t>
            </a:r>
          </a:p>
        </p:txBody>
      </p:sp>
      <p:graphicFrame>
        <p:nvGraphicFramePr>
          <p:cNvPr id="2" name="对象 1">
            <a:extLst>
              <a:ext uri="{FF2B5EF4-FFF2-40B4-BE49-F238E27FC236}">
                <a16:creationId xmlns:a16="http://schemas.microsoft.com/office/drawing/2014/main" id="{EC4441BF-A538-4750-A2F6-F3308E85FACA}"/>
              </a:ext>
            </a:extLst>
          </p:cNvPr>
          <p:cNvGraphicFramePr>
            <a:graphicFrameLocks noChangeAspect="1"/>
          </p:cNvGraphicFramePr>
          <p:nvPr>
            <p:extLst>
              <p:ext uri="{D42A27DB-BD31-4B8C-83A1-F6EECF244321}">
                <p14:modId xmlns:p14="http://schemas.microsoft.com/office/powerpoint/2010/main" val="4193580806"/>
              </p:ext>
            </p:extLst>
          </p:nvPr>
        </p:nvGraphicFramePr>
        <p:xfrm>
          <a:off x="1199955" y="4915743"/>
          <a:ext cx="5935621" cy="1054099"/>
        </p:xfrm>
        <a:graphic>
          <a:graphicData uri="http://schemas.openxmlformats.org/presentationml/2006/ole">
            <mc:AlternateContent xmlns:mc="http://schemas.openxmlformats.org/markup-compatibility/2006">
              <mc:Choice xmlns:v="urn:schemas-microsoft-com:vml" Requires="v">
                <p:oleObj spid="_x0000_s25609" name="包装程序外壳对象" showAsIcon="1" r:id="rId3" imgW="2422800" imgH="430920" progId="Package">
                  <p:embed/>
                </p:oleObj>
              </mc:Choice>
              <mc:Fallback>
                <p:oleObj name="包装程序外壳对象" showAsIcon="1" r:id="rId3" imgW="2422800" imgH="430920" progId="Package">
                  <p:embed/>
                  <p:pic>
                    <p:nvPicPr>
                      <p:cNvPr id="0" name=""/>
                      <p:cNvPicPr/>
                      <p:nvPr/>
                    </p:nvPicPr>
                    <p:blipFill>
                      <a:blip r:embed="rId4"/>
                      <a:stretch>
                        <a:fillRect/>
                      </a:stretch>
                    </p:blipFill>
                    <p:spPr>
                      <a:xfrm>
                        <a:off x="1199955" y="4915743"/>
                        <a:ext cx="5935621" cy="1054099"/>
                      </a:xfrm>
                      <a:prstGeom prst="rect">
                        <a:avLst/>
                      </a:prstGeom>
                    </p:spPr>
                  </p:pic>
                </p:oleObj>
              </mc:Fallback>
            </mc:AlternateContent>
          </a:graphicData>
        </a:graphic>
      </p:graphicFrame>
    </p:spTree>
    <p:extLst>
      <p:ext uri="{BB962C8B-B14F-4D97-AF65-F5344CB8AC3E}">
        <p14:creationId xmlns:p14="http://schemas.microsoft.com/office/powerpoint/2010/main" val="390635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Group 32"/>
          <p:cNvGrpSpPr>
            <a:grpSpLocks/>
          </p:cNvGrpSpPr>
          <p:nvPr/>
        </p:nvGrpSpPr>
        <p:grpSpPr bwMode="auto">
          <a:xfrm>
            <a:off x="1200152" y="1"/>
            <a:ext cx="10560049" cy="6569075"/>
            <a:chOff x="567" y="0"/>
            <a:chExt cx="4989" cy="4138"/>
          </a:xfrm>
        </p:grpSpPr>
        <p:pic>
          <p:nvPicPr>
            <p:cNvPr id="17417" name="Picture 4" descr="22个基站截图—v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 y="30"/>
              <a:ext cx="4816" cy="4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8" name="矩形 4"/>
            <p:cNvSpPr>
              <a:spLocks noChangeArrowheads="1"/>
            </p:cNvSpPr>
            <p:nvPr/>
          </p:nvSpPr>
          <p:spPr bwMode="auto">
            <a:xfrm>
              <a:off x="567" y="167"/>
              <a:ext cx="578" cy="233"/>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9" name="矩形 8"/>
            <p:cNvSpPr/>
            <p:nvPr/>
          </p:nvSpPr>
          <p:spPr bwMode="auto">
            <a:xfrm>
              <a:off x="4401" y="2784"/>
              <a:ext cx="315"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a:t>
              </a:r>
              <a:endParaRPr lang="zh-CN" altLang="en-US" dirty="0">
                <a:ea typeface="宋体" pitchFamily="2" charset="-122"/>
              </a:endParaRPr>
            </a:p>
          </p:txBody>
        </p:sp>
        <p:sp>
          <p:nvSpPr>
            <p:cNvPr id="11" name="矩形 10"/>
            <p:cNvSpPr/>
            <p:nvPr/>
          </p:nvSpPr>
          <p:spPr bwMode="auto">
            <a:xfrm>
              <a:off x="5136" y="2417"/>
              <a:ext cx="315" cy="23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4</a:t>
              </a:r>
              <a:endParaRPr lang="zh-CN" altLang="en-US" dirty="0">
                <a:ea typeface="宋体" pitchFamily="2" charset="-122"/>
              </a:endParaRPr>
            </a:p>
          </p:txBody>
        </p:sp>
        <p:sp>
          <p:nvSpPr>
            <p:cNvPr id="12" name="矩形 11"/>
            <p:cNvSpPr/>
            <p:nvPr/>
          </p:nvSpPr>
          <p:spPr bwMode="auto">
            <a:xfrm>
              <a:off x="5346" y="1161"/>
              <a:ext cx="210" cy="23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6</a:t>
              </a:r>
              <a:endParaRPr lang="zh-CN" altLang="en-US" dirty="0">
                <a:ea typeface="宋体" pitchFamily="2" charset="-122"/>
              </a:endParaRPr>
            </a:p>
          </p:txBody>
        </p:sp>
        <p:sp>
          <p:nvSpPr>
            <p:cNvPr id="13" name="矩形 12"/>
            <p:cNvSpPr/>
            <p:nvPr/>
          </p:nvSpPr>
          <p:spPr bwMode="auto">
            <a:xfrm>
              <a:off x="4243" y="1842"/>
              <a:ext cx="315"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8</a:t>
              </a:r>
              <a:endParaRPr lang="zh-CN" altLang="en-US" dirty="0">
                <a:ea typeface="宋体" pitchFamily="2" charset="-122"/>
              </a:endParaRPr>
            </a:p>
          </p:txBody>
        </p:sp>
        <p:sp>
          <p:nvSpPr>
            <p:cNvPr id="14" name="矩形 13"/>
            <p:cNvSpPr/>
            <p:nvPr/>
          </p:nvSpPr>
          <p:spPr bwMode="auto">
            <a:xfrm>
              <a:off x="4296" y="995"/>
              <a:ext cx="367"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18</a:t>
              </a:r>
              <a:endParaRPr lang="zh-CN" altLang="en-US" dirty="0">
                <a:ea typeface="宋体" pitchFamily="2" charset="-122"/>
              </a:endParaRPr>
            </a:p>
          </p:txBody>
        </p:sp>
        <p:sp>
          <p:nvSpPr>
            <p:cNvPr id="15" name="矩形 14"/>
            <p:cNvSpPr/>
            <p:nvPr/>
          </p:nvSpPr>
          <p:spPr bwMode="auto">
            <a:xfrm>
              <a:off x="3035" y="1466"/>
              <a:ext cx="368"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19</a:t>
              </a:r>
              <a:endParaRPr lang="zh-CN" altLang="en-US" dirty="0">
                <a:ea typeface="宋体" pitchFamily="2" charset="-122"/>
              </a:endParaRPr>
            </a:p>
          </p:txBody>
        </p:sp>
        <p:sp>
          <p:nvSpPr>
            <p:cNvPr id="16" name="矩形 15"/>
            <p:cNvSpPr/>
            <p:nvPr/>
          </p:nvSpPr>
          <p:spPr bwMode="auto">
            <a:xfrm>
              <a:off x="2930" y="733"/>
              <a:ext cx="315"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11</a:t>
              </a:r>
              <a:endParaRPr lang="zh-CN" altLang="en-US" dirty="0">
                <a:ea typeface="宋体" pitchFamily="2" charset="-122"/>
              </a:endParaRPr>
            </a:p>
          </p:txBody>
        </p:sp>
        <p:sp>
          <p:nvSpPr>
            <p:cNvPr id="17" name="矩形 16"/>
            <p:cNvSpPr/>
            <p:nvPr/>
          </p:nvSpPr>
          <p:spPr bwMode="auto">
            <a:xfrm>
              <a:off x="2825" y="62"/>
              <a:ext cx="473"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22</a:t>
              </a:r>
              <a:endParaRPr lang="zh-CN" altLang="en-US" dirty="0">
                <a:ea typeface="宋体" pitchFamily="2" charset="-122"/>
              </a:endParaRPr>
            </a:p>
          </p:txBody>
        </p:sp>
        <p:sp>
          <p:nvSpPr>
            <p:cNvPr id="18" name="矩形 17"/>
            <p:cNvSpPr/>
            <p:nvPr/>
          </p:nvSpPr>
          <p:spPr bwMode="auto">
            <a:xfrm>
              <a:off x="1355" y="524"/>
              <a:ext cx="367"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17</a:t>
              </a:r>
              <a:endParaRPr lang="zh-CN" altLang="en-US" dirty="0">
                <a:ea typeface="宋体" pitchFamily="2" charset="-122"/>
              </a:endParaRPr>
            </a:p>
          </p:txBody>
        </p:sp>
        <p:sp>
          <p:nvSpPr>
            <p:cNvPr id="19" name="矩形 18"/>
            <p:cNvSpPr/>
            <p:nvPr/>
          </p:nvSpPr>
          <p:spPr bwMode="auto">
            <a:xfrm>
              <a:off x="1932" y="1004"/>
              <a:ext cx="316"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7</a:t>
              </a:r>
              <a:endParaRPr lang="zh-CN" altLang="en-US" dirty="0">
                <a:ea typeface="宋体" pitchFamily="2" charset="-122"/>
              </a:endParaRPr>
            </a:p>
          </p:txBody>
        </p:sp>
        <p:sp>
          <p:nvSpPr>
            <p:cNvPr id="20" name="矩形 19"/>
            <p:cNvSpPr/>
            <p:nvPr/>
          </p:nvSpPr>
          <p:spPr bwMode="auto">
            <a:xfrm>
              <a:off x="1407" y="1947"/>
              <a:ext cx="368"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16</a:t>
              </a:r>
              <a:endParaRPr lang="zh-CN" altLang="en-US" dirty="0">
                <a:ea typeface="宋体" pitchFamily="2" charset="-122"/>
              </a:endParaRPr>
            </a:p>
          </p:txBody>
        </p:sp>
        <p:sp>
          <p:nvSpPr>
            <p:cNvPr id="21" name="矩形 20"/>
            <p:cNvSpPr/>
            <p:nvPr/>
          </p:nvSpPr>
          <p:spPr bwMode="auto">
            <a:xfrm>
              <a:off x="1985" y="3507"/>
              <a:ext cx="368" cy="23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12</a:t>
              </a:r>
              <a:endParaRPr lang="zh-CN" altLang="en-US" dirty="0">
                <a:ea typeface="宋体" pitchFamily="2" charset="-122"/>
              </a:endParaRPr>
            </a:p>
          </p:txBody>
        </p:sp>
        <p:sp>
          <p:nvSpPr>
            <p:cNvPr id="22" name="矩形 21"/>
            <p:cNvSpPr/>
            <p:nvPr/>
          </p:nvSpPr>
          <p:spPr bwMode="auto">
            <a:xfrm>
              <a:off x="3035" y="3665"/>
              <a:ext cx="368"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14</a:t>
              </a:r>
              <a:endParaRPr lang="zh-CN" altLang="en-US" dirty="0">
                <a:ea typeface="宋体" pitchFamily="2" charset="-122"/>
              </a:endParaRPr>
            </a:p>
          </p:txBody>
        </p:sp>
        <p:sp>
          <p:nvSpPr>
            <p:cNvPr id="23" name="矩形 22"/>
            <p:cNvSpPr/>
            <p:nvPr/>
          </p:nvSpPr>
          <p:spPr bwMode="auto">
            <a:xfrm>
              <a:off x="3088" y="2523"/>
              <a:ext cx="374"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21</a:t>
              </a:r>
              <a:endParaRPr lang="zh-CN" altLang="en-US" dirty="0">
                <a:ea typeface="宋体" pitchFamily="2" charset="-122"/>
              </a:endParaRPr>
            </a:p>
          </p:txBody>
        </p:sp>
        <p:sp>
          <p:nvSpPr>
            <p:cNvPr id="24" name="矩形 23"/>
            <p:cNvSpPr/>
            <p:nvPr/>
          </p:nvSpPr>
          <p:spPr bwMode="auto">
            <a:xfrm>
              <a:off x="3560" y="2513"/>
              <a:ext cx="368"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10</a:t>
              </a:r>
              <a:endParaRPr lang="zh-CN" altLang="en-US" dirty="0">
                <a:ea typeface="宋体" pitchFamily="2" charset="-122"/>
              </a:endParaRPr>
            </a:p>
          </p:txBody>
        </p:sp>
        <p:sp>
          <p:nvSpPr>
            <p:cNvPr id="25" name="矩形 24"/>
            <p:cNvSpPr/>
            <p:nvPr/>
          </p:nvSpPr>
          <p:spPr bwMode="auto">
            <a:xfrm>
              <a:off x="725" y="2470"/>
              <a:ext cx="367"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13</a:t>
              </a:r>
              <a:endParaRPr lang="zh-CN" altLang="en-US" dirty="0">
                <a:ea typeface="宋体" pitchFamily="2" charset="-122"/>
              </a:endParaRPr>
            </a:p>
          </p:txBody>
        </p:sp>
        <p:sp>
          <p:nvSpPr>
            <p:cNvPr id="26" name="矩形 25"/>
            <p:cNvSpPr/>
            <p:nvPr/>
          </p:nvSpPr>
          <p:spPr bwMode="auto">
            <a:xfrm>
              <a:off x="830" y="3246"/>
              <a:ext cx="315"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2</a:t>
              </a:r>
              <a:endParaRPr lang="zh-CN" altLang="en-US" dirty="0">
                <a:ea typeface="宋体" pitchFamily="2" charset="-122"/>
              </a:endParaRPr>
            </a:p>
          </p:txBody>
        </p:sp>
        <p:sp>
          <p:nvSpPr>
            <p:cNvPr id="27" name="矩形 26"/>
            <p:cNvSpPr/>
            <p:nvPr/>
          </p:nvSpPr>
          <p:spPr bwMode="auto">
            <a:xfrm>
              <a:off x="777" y="3874"/>
              <a:ext cx="368"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15</a:t>
              </a:r>
              <a:endParaRPr lang="zh-CN" altLang="en-US" dirty="0">
                <a:ea typeface="宋体" pitchFamily="2" charset="-122"/>
              </a:endParaRPr>
            </a:p>
          </p:txBody>
        </p:sp>
        <p:sp>
          <p:nvSpPr>
            <p:cNvPr id="28" name="矩形 27"/>
            <p:cNvSpPr/>
            <p:nvPr/>
          </p:nvSpPr>
          <p:spPr bwMode="auto">
            <a:xfrm>
              <a:off x="567" y="1894"/>
              <a:ext cx="315"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3</a:t>
              </a:r>
              <a:endParaRPr lang="zh-CN" altLang="en-US" dirty="0">
                <a:ea typeface="宋体" pitchFamily="2" charset="-122"/>
              </a:endParaRPr>
            </a:p>
          </p:txBody>
        </p:sp>
        <p:sp>
          <p:nvSpPr>
            <p:cNvPr id="29" name="矩形 28"/>
            <p:cNvSpPr/>
            <p:nvPr/>
          </p:nvSpPr>
          <p:spPr bwMode="auto">
            <a:xfrm>
              <a:off x="567" y="1004"/>
              <a:ext cx="315"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9</a:t>
              </a:r>
              <a:endParaRPr lang="zh-CN" altLang="en-US" dirty="0">
                <a:ea typeface="宋体" pitchFamily="2" charset="-122"/>
              </a:endParaRPr>
            </a:p>
          </p:txBody>
        </p:sp>
        <p:sp>
          <p:nvSpPr>
            <p:cNvPr id="30" name="矩形 29"/>
            <p:cNvSpPr/>
            <p:nvPr/>
          </p:nvSpPr>
          <p:spPr bwMode="auto">
            <a:xfrm>
              <a:off x="1407" y="0"/>
              <a:ext cx="315" cy="23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5</a:t>
              </a:r>
              <a:endParaRPr lang="zh-CN" altLang="en-US" dirty="0">
                <a:ea typeface="宋体" pitchFamily="2" charset="-122"/>
              </a:endParaRPr>
            </a:p>
          </p:txBody>
        </p:sp>
        <p:sp>
          <p:nvSpPr>
            <p:cNvPr id="31" name="矩形 30"/>
            <p:cNvSpPr/>
            <p:nvPr/>
          </p:nvSpPr>
          <p:spPr bwMode="auto">
            <a:xfrm>
              <a:off x="567" y="157"/>
              <a:ext cx="368" cy="23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20</a:t>
              </a:r>
              <a:endParaRPr lang="zh-CN" altLang="en-US" dirty="0">
                <a:ea typeface="宋体" pitchFamily="2" charset="-122"/>
              </a:endParaRPr>
            </a:p>
          </p:txBody>
        </p:sp>
      </p:grpSp>
      <p:sp>
        <p:nvSpPr>
          <p:cNvPr id="17411" name="Text Box 33"/>
          <p:cNvSpPr txBox="1">
            <a:spLocks noChangeArrowheads="1"/>
          </p:cNvSpPr>
          <p:nvPr/>
        </p:nvSpPr>
        <p:spPr bwMode="auto">
          <a:xfrm>
            <a:off x="6929968" y="6372226"/>
            <a:ext cx="39469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a:t>图</a:t>
            </a:r>
            <a:r>
              <a:rPr lang="en-US" altLang="zh-CN" sz="2400"/>
              <a:t>1. 15</a:t>
            </a:r>
            <a:r>
              <a:rPr lang="zh-CN" altLang="en-US" sz="2400"/>
              <a:t>个基站组成的无向图</a:t>
            </a:r>
          </a:p>
        </p:txBody>
      </p:sp>
      <p:cxnSp>
        <p:nvCxnSpPr>
          <p:cNvPr id="17412" name="直接箭头连接符 2"/>
          <p:cNvCxnSpPr>
            <a:cxnSpLocks noChangeShapeType="1"/>
          </p:cNvCxnSpPr>
          <p:nvPr/>
        </p:nvCxnSpPr>
        <p:spPr bwMode="auto">
          <a:xfrm>
            <a:off x="334434" y="47626"/>
            <a:ext cx="865717" cy="233363"/>
          </a:xfrm>
          <a:prstGeom prst="straightConnector1">
            <a:avLst/>
          </a:prstGeom>
          <a:noFill/>
          <a:ln w="28575" algn="ctr">
            <a:solidFill>
              <a:srgbClr val="7030A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sp>
        <p:nvSpPr>
          <p:cNvPr id="17413" name="任意多边形 3"/>
          <p:cNvSpPr>
            <a:spLocks/>
          </p:cNvSpPr>
          <p:nvPr/>
        </p:nvSpPr>
        <p:spPr bwMode="auto">
          <a:xfrm>
            <a:off x="1375833" y="5639872"/>
            <a:ext cx="1661584" cy="369332"/>
          </a:xfrm>
          <a:custGeom>
            <a:avLst/>
            <a:gdLst>
              <a:gd name="T0" fmla="*/ 134 w 2824918"/>
              <a:gd name="T1" fmla="*/ 139748 h 1511998"/>
              <a:gd name="T2" fmla="*/ 506 w 2824918"/>
              <a:gd name="T3" fmla="*/ 90993 h 1511998"/>
              <a:gd name="T4" fmla="*/ 569 w 2824918"/>
              <a:gd name="T5" fmla="*/ 58485 h 1511998"/>
              <a:gd name="T6" fmla="*/ 630 w 2824918"/>
              <a:gd name="T7" fmla="*/ 42227 h 1511998"/>
              <a:gd name="T8" fmla="*/ 941 w 2824918"/>
              <a:gd name="T9" fmla="*/ 25978 h 1511998"/>
              <a:gd name="T10" fmla="*/ 1312 w 2824918"/>
              <a:gd name="T11" fmla="*/ 42227 h 1511998"/>
              <a:gd name="T12" fmla="*/ 1364 w 2824918"/>
              <a:gd name="T13" fmla="*/ 58485 h 1511998"/>
              <a:gd name="T14" fmla="*/ 1426 w 2824918"/>
              <a:gd name="T15" fmla="*/ 90993 h 1511998"/>
              <a:gd name="T16" fmla="*/ 1457 w 2824918"/>
              <a:gd name="T17" fmla="*/ 107241 h 1511998"/>
              <a:gd name="T18" fmla="*/ 1499 w 2824918"/>
              <a:gd name="T19" fmla="*/ 123500 h 1511998"/>
              <a:gd name="T20" fmla="*/ 1540 w 2824918"/>
              <a:gd name="T21" fmla="*/ 156007 h 1511998"/>
              <a:gd name="T22" fmla="*/ 1571 w 2824918"/>
              <a:gd name="T23" fmla="*/ 172255 h 1511998"/>
              <a:gd name="T24" fmla="*/ 1685 w 2824918"/>
              <a:gd name="T25" fmla="*/ 253526 h 1511998"/>
              <a:gd name="T26" fmla="*/ 1705 w 2824918"/>
              <a:gd name="T27" fmla="*/ 302284 h 1511998"/>
              <a:gd name="T28" fmla="*/ 1736 w 2824918"/>
              <a:gd name="T29" fmla="*/ 334791 h 1511998"/>
              <a:gd name="T30" fmla="*/ 1746 w 2824918"/>
              <a:gd name="T31" fmla="*/ 399805 h 1511998"/>
              <a:gd name="T32" fmla="*/ 1767 w 2824918"/>
              <a:gd name="T33" fmla="*/ 448565 h 1511998"/>
              <a:gd name="T34" fmla="*/ 1777 w 2824918"/>
              <a:gd name="T35" fmla="*/ 497325 h 1511998"/>
              <a:gd name="T36" fmla="*/ 1767 w 2824918"/>
              <a:gd name="T37" fmla="*/ 806139 h 1511998"/>
              <a:gd name="T38" fmla="*/ 1757 w 2824918"/>
              <a:gd name="T39" fmla="*/ 871152 h 1511998"/>
              <a:gd name="T40" fmla="*/ 1716 w 2824918"/>
              <a:gd name="T41" fmla="*/ 919913 h 1511998"/>
              <a:gd name="T42" fmla="*/ 1695 w 2824918"/>
              <a:gd name="T43" fmla="*/ 968672 h 1511998"/>
              <a:gd name="T44" fmla="*/ 1674 w 2824918"/>
              <a:gd name="T45" fmla="*/ 1001180 h 1511998"/>
              <a:gd name="T46" fmla="*/ 1664 w 2824918"/>
              <a:gd name="T47" fmla="*/ 1049939 h 1511998"/>
              <a:gd name="T48" fmla="*/ 1592 w 2824918"/>
              <a:gd name="T49" fmla="*/ 1179967 h 1511998"/>
              <a:gd name="T50" fmla="*/ 1499 w 2824918"/>
              <a:gd name="T51" fmla="*/ 1228726 h 1511998"/>
              <a:gd name="T52" fmla="*/ 1405 w 2824918"/>
              <a:gd name="T53" fmla="*/ 1277486 h 1511998"/>
              <a:gd name="T54" fmla="*/ 1271 w 2824918"/>
              <a:gd name="T55" fmla="*/ 1342500 h 1511998"/>
              <a:gd name="T56" fmla="*/ 1147 w 2824918"/>
              <a:gd name="T57" fmla="*/ 1358752 h 1511998"/>
              <a:gd name="T58" fmla="*/ 899 w 2824918"/>
              <a:gd name="T59" fmla="*/ 1407513 h 1511998"/>
              <a:gd name="T60" fmla="*/ 796 w 2824918"/>
              <a:gd name="T61" fmla="*/ 1423766 h 1511998"/>
              <a:gd name="T62" fmla="*/ 641 w 2824918"/>
              <a:gd name="T63" fmla="*/ 1456273 h 1511998"/>
              <a:gd name="T64" fmla="*/ 558 w 2824918"/>
              <a:gd name="T65" fmla="*/ 1488779 h 1511998"/>
              <a:gd name="T66" fmla="*/ 476 w 2824918"/>
              <a:gd name="T67" fmla="*/ 1505033 h 1511998"/>
              <a:gd name="T68" fmla="*/ 176 w 2824918"/>
              <a:gd name="T69" fmla="*/ 1472526 h 1511998"/>
              <a:gd name="T70" fmla="*/ 82 w 2824918"/>
              <a:gd name="T71" fmla="*/ 1391259 h 1511998"/>
              <a:gd name="T72" fmla="*/ 21 w 2824918"/>
              <a:gd name="T73" fmla="*/ 1309992 h 1511998"/>
              <a:gd name="T74" fmla="*/ 0 w 2824918"/>
              <a:gd name="T75" fmla="*/ 1261232 h 1511998"/>
              <a:gd name="T76" fmla="*/ 10 w 2824918"/>
              <a:gd name="T77" fmla="*/ 1049939 h 1511998"/>
              <a:gd name="T78" fmla="*/ 31 w 2824918"/>
              <a:gd name="T79" fmla="*/ 1001180 h 1511998"/>
              <a:gd name="T80" fmla="*/ 41 w 2824918"/>
              <a:gd name="T81" fmla="*/ 952419 h 1511998"/>
              <a:gd name="T82" fmla="*/ 93 w 2824918"/>
              <a:gd name="T83" fmla="*/ 838645 h 1511998"/>
              <a:gd name="T84" fmla="*/ 124 w 2824918"/>
              <a:gd name="T85" fmla="*/ 806139 h 1511998"/>
              <a:gd name="T86" fmla="*/ 134 w 2824918"/>
              <a:gd name="T87" fmla="*/ 757379 h 1511998"/>
              <a:gd name="T88" fmla="*/ 196 w 2824918"/>
              <a:gd name="T89" fmla="*/ 627351 h 1511998"/>
              <a:gd name="T90" fmla="*/ 217 w 2824918"/>
              <a:gd name="T91" fmla="*/ 578593 h 1511998"/>
              <a:gd name="T92" fmla="*/ 227 w 2824918"/>
              <a:gd name="T93" fmla="*/ 497325 h 1511998"/>
              <a:gd name="T94" fmla="*/ 238 w 2824918"/>
              <a:gd name="T95" fmla="*/ 448565 h 1511998"/>
              <a:gd name="T96" fmla="*/ 248 w 2824918"/>
              <a:gd name="T97" fmla="*/ 139748 h 15119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24918" h="1511998">
                <a:moveTo>
                  <a:pt x="212272" y="140398"/>
                </a:moveTo>
                <a:cubicBezTo>
                  <a:pt x="464891" y="39351"/>
                  <a:pt x="182640" y="141478"/>
                  <a:pt x="800100" y="91413"/>
                </a:cubicBezTo>
                <a:cubicBezTo>
                  <a:pt x="834411" y="88631"/>
                  <a:pt x="864116" y="64414"/>
                  <a:pt x="898072" y="58755"/>
                </a:cubicBezTo>
                <a:lnTo>
                  <a:pt x="996043" y="42427"/>
                </a:lnTo>
                <a:cubicBezTo>
                  <a:pt x="1220598" y="-32424"/>
                  <a:pt x="1049934" y="11566"/>
                  <a:pt x="1485900" y="26098"/>
                </a:cubicBezTo>
                <a:lnTo>
                  <a:pt x="2073729" y="42427"/>
                </a:lnTo>
                <a:cubicBezTo>
                  <a:pt x="2100943" y="47870"/>
                  <a:pt x="2128597" y="51453"/>
                  <a:pt x="2155372" y="58755"/>
                </a:cubicBezTo>
                <a:cubicBezTo>
                  <a:pt x="2188583" y="67813"/>
                  <a:pt x="2220686" y="80527"/>
                  <a:pt x="2253343" y="91413"/>
                </a:cubicBezTo>
                <a:cubicBezTo>
                  <a:pt x="2269672" y="96856"/>
                  <a:pt x="2285631" y="103566"/>
                  <a:pt x="2302329" y="107741"/>
                </a:cubicBezTo>
                <a:cubicBezTo>
                  <a:pt x="2324100" y="113184"/>
                  <a:pt x="2346630" y="116190"/>
                  <a:pt x="2367643" y="124070"/>
                </a:cubicBezTo>
                <a:cubicBezTo>
                  <a:pt x="2390434" y="132617"/>
                  <a:pt x="2410584" y="147139"/>
                  <a:pt x="2432957" y="156727"/>
                </a:cubicBezTo>
                <a:cubicBezTo>
                  <a:pt x="2448777" y="163507"/>
                  <a:pt x="2465614" y="167612"/>
                  <a:pt x="2481943" y="173055"/>
                </a:cubicBezTo>
                <a:cubicBezTo>
                  <a:pt x="2573588" y="264703"/>
                  <a:pt x="2424605" y="125453"/>
                  <a:pt x="2661557" y="254698"/>
                </a:cubicBezTo>
                <a:cubicBezTo>
                  <a:pt x="2678786" y="264095"/>
                  <a:pt x="2680338" y="289807"/>
                  <a:pt x="2694215" y="303684"/>
                </a:cubicBezTo>
                <a:cubicBezTo>
                  <a:pt x="2708091" y="317560"/>
                  <a:pt x="2726872" y="325455"/>
                  <a:pt x="2743200" y="336341"/>
                </a:cubicBezTo>
                <a:cubicBezTo>
                  <a:pt x="2748643" y="358112"/>
                  <a:pt x="2750689" y="381028"/>
                  <a:pt x="2759529" y="401655"/>
                </a:cubicBezTo>
                <a:cubicBezTo>
                  <a:pt x="2767260" y="419693"/>
                  <a:pt x="2783410" y="433088"/>
                  <a:pt x="2792186" y="450641"/>
                </a:cubicBezTo>
                <a:cubicBezTo>
                  <a:pt x="2799883" y="466036"/>
                  <a:pt x="2803072" y="483298"/>
                  <a:pt x="2808515" y="499627"/>
                </a:cubicBezTo>
                <a:cubicBezTo>
                  <a:pt x="2831267" y="681649"/>
                  <a:pt x="2834251" y="599547"/>
                  <a:pt x="2792186" y="809870"/>
                </a:cubicBezTo>
                <a:cubicBezTo>
                  <a:pt x="2787785" y="831876"/>
                  <a:pt x="2788901" y="856923"/>
                  <a:pt x="2775857" y="875184"/>
                </a:cubicBezTo>
                <a:cubicBezTo>
                  <a:pt x="2760039" y="897329"/>
                  <a:pt x="2729786" y="904927"/>
                  <a:pt x="2710543" y="924170"/>
                </a:cubicBezTo>
                <a:cubicBezTo>
                  <a:pt x="2696667" y="938046"/>
                  <a:pt x="2690145" y="957831"/>
                  <a:pt x="2677886" y="973155"/>
                </a:cubicBezTo>
                <a:cubicBezTo>
                  <a:pt x="2668269" y="985176"/>
                  <a:pt x="2656115" y="994927"/>
                  <a:pt x="2645229" y="1005813"/>
                </a:cubicBezTo>
                <a:cubicBezTo>
                  <a:pt x="2639786" y="1022141"/>
                  <a:pt x="2637259" y="1039752"/>
                  <a:pt x="2628900" y="1054798"/>
                </a:cubicBezTo>
                <a:cubicBezTo>
                  <a:pt x="2598733" y="1109098"/>
                  <a:pt x="2573227" y="1160999"/>
                  <a:pt x="2514600" y="1185427"/>
                </a:cubicBezTo>
                <a:cubicBezTo>
                  <a:pt x="2466937" y="1205287"/>
                  <a:pt x="2410606" y="1205771"/>
                  <a:pt x="2367643" y="1234413"/>
                </a:cubicBezTo>
                <a:cubicBezTo>
                  <a:pt x="2291110" y="1285435"/>
                  <a:pt x="2338015" y="1263844"/>
                  <a:pt x="2220686" y="1283398"/>
                </a:cubicBezTo>
                <a:cubicBezTo>
                  <a:pt x="2178423" y="1297486"/>
                  <a:pt x="2048417" y="1342397"/>
                  <a:pt x="2008415" y="1348713"/>
                </a:cubicBezTo>
                <a:cubicBezTo>
                  <a:pt x="1943676" y="1358935"/>
                  <a:pt x="1877786" y="1359598"/>
                  <a:pt x="1812472" y="1365041"/>
                </a:cubicBezTo>
                <a:cubicBezTo>
                  <a:pt x="1654211" y="1417796"/>
                  <a:pt x="1782957" y="1378959"/>
                  <a:pt x="1420586" y="1414027"/>
                </a:cubicBezTo>
                <a:lnTo>
                  <a:pt x="1257300" y="1430355"/>
                </a:lnTo>
                <a:cubicBezTo>
                  <a:pt x="1137236" y="1470378"/>
                  <a:pt x="1259364" y="1433955"/>
                  <a:pt x="1012372" y="1463013"/>
                </a:cubicBezTo>
                <a:cubicBezTo>
                  <a:pt x="753527" y="1493465"/>
                  <a:pt x="1056488" y="1463898"/>
                  <a:pt x="881743" y="1495670"/>
                </a:cubicBezTo>
                <a:cubicBezTo>
                  <a:pt x="838569" y="1503520"/>
                  <a:pt x="794658" y="1506555"/>
                  <a:pt x="751115" y="1511998"/>
                </a:cubicBezTo>
                <a:cubicBezTo>
                  <a:pt x="593272" y="1501112"/>
                  <a:pt x="435113" y="1494109"/>
                  <a:pt x="277586" y="1479341"/>
                </a:cubicBezTo>
                <a:cubicBezTo>
                  <a:pt x="229093" y="1474795"/>
                  <a:pt x="156888" y="1417392"/>
                  <a:pt x="130629" y="1397698"/>
                </a:cubicBezTo>
                <a:cubicBezTo>
                  <a:pt x="98870" y="1373879"/>
                  <a:pt x="58609" y="1348494"/>
                  <a:pt x="32657" y="1316055"/>
                </a:cubicBezTo>
                <a:cubicBezTo>
                  <a:pt x="20398" y="1300731"/>
                  <a:pt x="10886" y="1283398"/>
                  <a:pt x="0" y="1267070"/>
                </a:cubicBezTo>
                <a:cubicBezTo>
                  <a:pt x="5443" y="1196313"/>
                  <a:pt x="3251" y="1124549"/>
                  <a:pt x="16329" y="1054798"/>
                </a:cubicBezTo>
                <a:cubicBezTo>
                  <a:pt x="19946" y="1035510"/>
                  <a:pt x="40210" y="1023365"/>
                  <a:pt x="48986" y="1005813"/>
                </a:cubicBezTo>
                <a:cubicBezTo>
                  <a:pt x="56683" y="990418"/>
                  <a:pt x="57618" y="972222"/>
                  <a:pt x="65315" y="956827"/>
                </a:cubicBezTo>
                <a:cubicBezTo>
                  <a:pt x="74586" y="938284"/>
                  <a:pt x="139560" y="849924"/>
                  <a:pt x="146957" y="842527"/>
                </a:cubicBezTo>
                <a:cubicBezTo>
                  <a:pt x="160834" y="828650"/>
                  <a:pt x="179614" y="820756"/>
                  <a:pt x="195943" y="809870"/>
                </a:cubicBezTo>
                <a:cubicBezTo>
                  <a:pt x="201386" y="793541"/>
                  <a:pt x="203913" y="775930"/>
                  <a:pt x="212272" y="760884"/>
                </a:cubicBezTo>
                <a:cubicBezTo>
                  <a:pt x="315842" y="574458"/>
                  <a:pt x="238177" y="720338"/>
                  <a:pt x="310243" y="630255"/>
                </a:cubicBezTo>
                <a:cubicBezTo>
                  <a:pt x="322502" y="614931"/>
                  <a:pt x="332014" y="597598"/>
                  <a:pt x="342900" y="581270"/>
                </a:cubicBezTo>
                <a:cubicBezTo>
                  <a:pt x="348343" y="554056"/>
                  <a:pt x="352498" y="526552"/>
                  <a:pt x="359229" y="499627"/>
                </a:cubicBezTo>
                <a:cubicBezTo>
                  <a:pt x="363403" y="482929"/>
                  <a:pt x="373844" y="467767"/>
                  <a:pt x="375557" y="450641"/>
                </a:cubicBezTo>
                <a:cubicBezTo>
                  <a:pt x="392525" y="280958"/>
                  <a:pt x="391886" y="251795"/>
                  <a:pt x="391886" y="140398"/>
                </a:cubicBezTo>
              </a:path>
            </a:pathLst>
          </a:custGeom>
          <a:noFill/>
          <a:ln w="28575"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endParaRPr lang="zh-CN" altLang="en-US"/>
          </a:p>
        </p:txBody>
      </p:sp>
      <p:sp>
        <p:nvSpPr>
          <p:cNvPr id="17414" name="TextBox 5"/>
          <p:cNvSpPr txBox="1">
            <a:spLocks noChangeArrowheads="1"/>
          </p:cNvSpPr>
          <p:nvPr/>
        </p:nvSpPr>
        <p:spPr bwMode="auto">
          <a:xfrm>
            <a:off x="2667000" y="6461125"/>
            <a:ext cx="2634054" cy="369332"/>
          </a:xfrm>
          <a:prstGeom prst="rect">
            <a:avLst/>
          </a:prstGeom>
          <a:solidFill>
            <a:srgbClr val="FFFF00"/>
          </a:solidFill>
          <a:ln w="9525">
            <a:solidFill>
              <a:schemeClr val="tx1"/>
            </a:solidFill>
            <a:miter lim="800000"/>
            <a:headEnd/>
            <a:tailEnd/>
          </a:ln>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a:t>去除顶点</a:t>
            </a:r>
            <a:r>
              <a:rPr lang="en-US" altLang="zh-CN"/>
              <a:t>{2,15}</a:t>
            </a:r>
            <a:r>
              <a:rPr lang="zh-CN" altLang="en-US"/>
              <a:t>及关联边</a:t>
            </a:r>
          </a:p>
        </p:txBody>
      </p:sp>
      <p:sp>
        <p:nvSpPr>
          <p:cNvPr id="17415" name="TextBox 32"/>
          <p:cNvSpPr txBox="1">
            <a:spLocks noChangeArrowheads="1"/>
          </p:cNvSpPr>
          <p:nvPr/>
        </p:nvSpPr>
        <p:spPr bwMode="auto">
          <a:xfrm>
            <a:off x="7755467" y="831850"/>
            <a:ext cx="3339376" cy="369332"/>
          </a:xfrm>
          <a:prstGeom prst="rect">
            <a:avLst/>
          </a:prstGeom>
          <a:solidFill>
            <a:srgbClr val="FFFF00"/>
          </a:solidFill>
          <a:ln w="9525">
            <a:solidFill>
              <a:schemeClr val="tx1"/>
            </a:solidFill>
            <a:miter lim="800000"/>
            <a:headEnd/>
            <a:tailEnd/>
          </a:ln>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a:t>去除顶点</a:t>
            </a:r>
            <a:r>
              <a:rPr lang="en-US" altLang="zh-CN"/>
              <a:t>{14,1,4,6,18}</a:t>
            </a:r>
            <a:r>
              <a:rPr lang="zh-CN" altLang="en-US"/>
              <a:t>及关联边</a:t>
            </a:r>
          </a:p>
        </p:txBody>
      </p:sp>
      <p:sp>
        <p:nvSpPr>
          <p:cNvPr id="17416" name="任意多边形 2"/>
          <p:cNvSpPr>
            <a:spLocks/>
          </p:cNvSpPr>
          <p:nvPr/>
        </p:nvSpPr>
        <p:spPr bwMode="auto">
          <a:xfrm>
            <a:off x="5918200" y="3730903"/>
            <a:ext cx="5784851" cy="369332"/>
          </a:xfrm>
          <a:custGeom>
            <a:avLst/>
            <a:gdLst>
              <a:gd name="T0" fmla="*/ 162435 w 4337870"/>
              <a:gd name="T1" fmla="*/ 4288246 h 4793226"/>
              <a:gd name="T2" fmla="*/ 339632 w 4337870"/>
              <a:gd name="T3" fmla="*/ 4170356 h 4793226"/>
              <a:gd name="T4" fmla="*/ 590667 w 4337870"/>
              <a:gd name="T5" fmla="*/ 4052467 h 4793226"/>
              <a:gd name="T6" fmla="*/ 915534 w 4337870"/>
              <a:gd name="T7" fmla="*/ 3934578 h 4793226"/>
              <a:gd name="T8" fmla="*/ 1004136 w 4337870"/>
              <a:gd name="T9" fmla="*/ 3816689 h 4793226"/>
              <a:gd name="T10" fmla="*/ 1181333 w 4337870"/>
              <a:gd name="T11" fmla="*/ 3713534 h 4793226"/>
              <a:gd name="T12" fmla="*/ 1432366 w 4337870"/>
              <a:gd name="T13" fmla="*/ 3492491 h 4793226"/>
              <a:gd name="T14" fmla="*/ 1816299 w 4337870"/>
              <a:gd name="T15" fmla="*/ 3271447 h 4793226"/>
              <a:gd name="T16" fmla="*/ 2052566 w 4337870"/>
              <a:gd name="T17" fmla="*/ 3065137 h 4793226"/>
              <a:gd name="T18" fmla="*/ 2333136 w 4337870"/>
              <a:gd name="T19" fmla="*/ 2947248 h 4793226"/>
              <a:gd name="T20" fmla="*/ 2569401 w 4337870"/>
              <a:gd name="T21" fmla="*/ 2799884 h 4793226"/>
              <a:gd name="T22" fmla="*/ 2717069 w 4337870"/>
              <a:gd name="T23" fmla="*/ 2740939 h 4793226"/>
              <a:gd name="T24" fmla="*/ 3012401 w 4337870"/>
              <a:gd name="T25" fmla="*/ 2623050 h 4793226"/>
              <a:gd name="T26" fmla="*/ 3174835 w 4337870"/>
              <a:gd name="T27" fmla="*/ 2475690 h 4793226"/>
              <a:gd name="T28" fmla="*/ 3278201 w 4337870"/>
              <a:gd name="T29" fmla="*/ 2313593 h 4793226"/>
              <a:gd name="T30" fmla="*/ 3130536 w 4337870"/>
              <a:gd name="T31" fmla="*/ 1768350 h 4793226"/>
              <a:gd name="T32" fmla="*/ 2968100 w 4337870"/>
              <a:gd name="T33" fmla="*/ 1576775 h 4793226"/>
              <a:gd name="T34" fmla="*/ 2820434 w 4337870"/>
              <a:gd name="T35" fmla="*/ 1399942 h 4793226"/>
              <a:gd name="T36" fmla="*/ 2628467 w 4337870"/>
              <a:gd name="T37" fmla="*/ 1178898 h 4793226"/>
              <a:gd name="T38" fmla="*/ 2525103 w 4337870"/>
              <a:gd name="T39" fmla="*/ 943120 h 4793226"/>
              <a:gd name="T40" fmla="*/ 2362667 w 4337870"/>
              <a:gd name="T41" fmla="*/ 633656 h 4793226"/>
              <a:gd name="T42" fmla="*/ 2170700 w 4337870"/>
              <a:gd name="T43" fmla="*/ 397877 h 4793226"/>
              <a:gd name="T44" fmla="*/ 2288835 w 4337870"/>
              <a:gd name="T45" fmla="*/ 88420 h 4793226"/>
              <a:gd name="T46" fmla="*/ 3189601 w 4337870"/>
              <a:gd name="T47" fmla="*/ 29476 h 4793226"/>
              <a:gd name="T48" fmla="*/ 3780269 w 4337870"/>
              <a:gd name="T49" fmla="*/ 117889 h 4793226"/>
              <a:gd name="T50" fmla="*/ 3942702 w 4337870"/>
              <a:gd name="T51" fmla="*/ 221044 h 4793226"/>
              <a:gd name="T52" fmla="*/ 4193735 w 4337870"/>
              <a:gd name="T53" fmla="*/ 324198 h 4793226"/>
              <a:gd name="T54" fmla="*/ 4326635 w 4337870"/>
              <a:gd name="T55" fmla="*/ 751551 h 4793226"/>
              <a:gd name="T56" fmla="*/ 4252802 w 4337870"/>
              <a:gd name="T57" fmla="*/ 1591517 h 4793226"/>
              <a:gd name="T58" fmla="*/ 4090369 w 4337870"/>
              <a:gd name="T59" fmla="*/ 2534636 h 4793226"/>
              <a:gd name="T60" fmla="*/ 3972236 w 4337870"/>
              <a:gd name="T61" fmla="*/ 2785149 h 4793226"/>
              <a:gd name="T62" fmla="*/ 3854103 w 4337870"/>
              <a:gd name="T63" fmla="*/ 2932514 h 4793226"/>
              <a:gd name="T64" fmla="*/ 3721201 w 4337870"/>
              <a:gd name="T65" fmla="*/ 3094613 h 4793226"/>
              <a:gd name="T66" fmla="*/ 3381567 w 4337870"/>
              <a:gd name="T67" fmla="*/ 3418809 h 4793226"/>
              <a:gd name="T68" fmla="*/ 3278201 w 4337870"/>
              <a:gd name="T69" fmla="*/ 3566170 h 4793226"/>
              <a:gd name="T70" fmla="*/ 2938569 w 4337870"/>
              <a:gd name="T71" fmla="*/ 3846158 h 4793226"/>
              <a:gd name="T72" fmla="*/ 2746602 w 4337870"/>
              <a:gd name="T73" fmla="*/ 3934578 h 4793226"/>
              <a:gd name="T74" fmla="*/ 2554634 w 4337870"/>
              <a:gd name="T75" fmla="*/ 4008257 h 4793226"/>
              <a:gd name="T76" fmla="*/ 1845835 w 4337870"/>
              <a:gd name="T77" fmla="*/ 4126146 h 4793226"/>
              <a:gd name="T78" fmla="*/ 1565268 w 4337870"/>
              <a:gd name="T79" fmla="*/ 4229301 h 4793226"/>
              <a:gd name="T80" fmla="*/ 1388068 w 4337870"/>
              <a:gd name="T81" fmla="*/ 4332456 h 4793226"/>
              <a:gd name="T82" fmla="*/ 1151802 w 4337870"/>
              <a:gd name="T83" fmla="*/ 4553499 h 4793226"/>
              <a:gd name="T84" fmla="*/ 915534 w 4337870"/>
              <a:gd name="T85" fmla="*/ 4686124 h 4793226"/>
              <a:gd name="T86" fmla="*/ 561131 w 4337870"/>
              <a:gd name="T87" fmla="*/ 4789278 h 4793226"/>
              <a:gd name="T88" fmla="*/ 59063 w 4337870"/>
              <a:gd name="T89" fmla="*/ 4671389 h 4793226"/>
              <a:gd name="T90" fmla="*/ 29531 w 4337870"/>
              <a:gd name="T91" fmla="*/ 4435610 h 479322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337870" h="4793226">
                <a:moveTo>
                  <a:pt x="88490" y="4409768"/>
                </a:moveTo>
                <a:cubicBezTo>
                  <a:pt x="105696" y="4399936"/>
                  <a:pt x="130799" y="4362720"/>
                  <a:pt x="147483" y="4336026"/>
                </a:cubicBezTo>
                <a:cubicBezTo>
                  <a:pt x="155722" y="4322843"/>
                  <a:pt x="151239" y="4302774"/>
                  <a:pt x="162232" y="4291781"/>
                </a:cubicBezTo>
                <a:cubicBezTo>
                  <a:pt x="173225" y="4280788"/>
                  <a:pt x="192572" y="4283985"/>
                  <a:pt x="206477" y="4277032"/>
                </a:cubicBezTo>
                <a:cubicBezTo>
                  <a:pt x="261403" y="4249568"/>
                  <a:pt x="246041" y="4244062"/>
                  <a:pt x="294967" y="4203290"/>
                </a:cubicBezTo>
                <a:cubicBezTo>
                  <a:pt x="308584" y="4191942"/>
                  <a:pt x="324464" y="4183625"/>
                  <a:pt x="339212" y="4173793"/>
                </a:cubicBezTo>
                <a:cubicBezTo>
                  <a:pt x="349044" y="4159045"/>
                  <a:pt x="355092" y="4140895"/>
                  <a:pt x="368709" y="4129548"/>
                </a:cubicBezTo>
                <a:cubicBezTo>
                  <a:pt x="404570" y="4099664"/>
                  <a:pt x="444415" y="4097383"/>
                  <a:pt x="486696" y="4085303"/>
                </a:cubicBezTo>
                <a:cubicBezTo>
                  <a:pt x="521348" y="4075403"/>
                  <a:pt x="553440" y="4059648"/>
                  <a:pt x="589935" y="4055806"/>
                </a:cubicBezTo>
                <a:cubicBezTo>
                  <a:pt x="663435" y="4048069"/>
                  <a:pt x="737419" y="4045974"/>
                  <a:pt x="811161" y="4041058"/>
                </a:cubicBezTo>
                <a:cubicBezTo>
                  <a:pt x="825909" y="4036142"/>
                  <a:pt x="844413" y="4037303"/>
                  <a:pt x="855406" y="4026310"/>
                </a:cubicBezTo>
                <a:cubicBezTo>
                  <a:pt x="880474" y="4001242"/>
                  <a:pt x="894735" y="3967316"/>
                  <a:pt x="914400" y="3937819"/>
                </a:cubicBezTo>
                <a:cubicBezTo>
                  <a:pt x="924232" y="3923071"/>
                  <a:pt x="929148" y="3903406"/>
                  <a:pt x="943896" y="3893574"/>
                </a:cubicBezTo>
                <a:lnTo>
                  <a:pt x="988141" y="3864077"/>
                </a:lnTo>
                <a:cubicBezTo>
                  <a:pt x="993057" y="3849329"/>
                  <a:pt x="993178" y="3831971"/>
                  <a:pt x="1002890" y="3819832"/>
                </a:cubicBezTo>
                <a:cubicBezTo>
                  <a:pt x="1013963" y="3805991"/>
                  <a:pt x="1032955" y="3800970"/>
                  <a:pt x="1047135" y="3790335"/>
                </a:cubicBezTo>
                <a:cubicBezTo>
                  <a:pt x="1072318" y="3771448"/>
                  <a:pt x="1093360" y="3746629"/>
                  <a:pt x="1120877" y="3731342"/>
                </a:cubicBezTo>
                <a:cubicBezTo>
                  <a:pt x="1138596" y="3721498"/>
                  <a:pt x="1161050" y="3724121"/>
                  <a:pt x="1179870" y="3716593"/>
                </a:cubicBezTo>
                <a:cubicBezTo>
                  <a:pt x="1210490" y="3704345"/>
                  <a:pt x="1238864" y="3687096"/>
                  <a:pt x="1268361" y="3672348"/>
                </a:cubicBezTo>
                <a:cubicBezTo>
                  <a:pt x="1288025" y="3642851"/>
                  <a:pt x="1302287" y="3608925"/>
                  <a:pt x="1327354" y="3583858"/>
                </a:cubicBezTo>
                <a:cubicBezTo>
                  <a:pt x="1416507" y="3494705"/>
                  <a:pt x="1351975" y="3551524"/>
                  <a:pt x="1430593" y="3495368"/>
                </a:cubicBezTo>
                <a:cubicBezTo>
                  <a:pt x="1450595" y="3481081"/>
                  <a:pt x="1468652" y="3464005"/>
                  <a:pt x="1489587" y="3451122"/>
                </a:cubicBezTo>
                <a:cubicBezTo>
                  <a:pt x="1532693" y="3424595"/>
                  <a:pt x="1578696" y="3403043"/>
                  <a:pt x="1622322" y="3377381"/>
                </a:cubicBezTo>
                <a:cubicBezTo>
                  <a:pt x="1790191" y="3278635"/>
                  <a:pt x="1681588" y="3327127"/>
                  <a:pt x="1814051" y="3274142"/>
                </a:cubicBezTo>
                <a:cubicBezTo>
                  <a:pt x="1839435" y="3197994"/>
                  <a:pt x="1809688" y="3252471"/>
                  <a:pt x="1887793" y="3200400"/>
                </a:cubicBezTo>
                <a:cubicBezTo>
                  <a:pt x="1913985" y="3182939"/>
                  <a:pt x="1937845" y="3162135"/>
                  <a:pt x="1961535" y="3141406"/>
                </a:cubicBezTo>
                <a:cubicBezTo>
                  <a:pt x="2005023" y="3103354"/>
                  <a:pt x="1999720" y="3092816"/>
                  <a:pt x="2050025" y="3067664"/>
                </a:cubicBezTo>
                <a:cubicBezTo>
                  <a:pt x="2081650" y="3051852"/>
                  <a:pt x="2137722" y="3044899"/>
                  <a:pt x="2168012" y="3038168"/>
                </a:cubicBezTo>
                <a:cubicBezTo>
                  <a:pt x="2187799" y="3033771"/>
                  <a:pt x="2207341" y="3028335"/>
                  <a:pt x="2227006" y="3023419"/>
                </a:cubicBezTo>
                <a:cubicBezTo>
                  <a:pt x="2331297" y="2953891"/>
                  <a:pt x="2202164" y="3041162"/>
                  <a:pt x="2330245" y="2949677"/>
                </a:cubicBezTo>
                <a:cubicBezTo>
                  <a:pt x="2344669" y="2939375"/>
                  <a:pt x="2360873" y="2931528"/>
                  <a:pt x="2374490" y="2920181"/>
                </a:cubicBezTo>
                <a:cubicBezTo>
                  <a:pt x="2448142" y="2858804"/>
                  <a:pt x="2385223" y="2887105"/>
                  <a:pt x="2462980" y="2861187"/>
                </a:cubicBezTo>
                <a:cubicBezTo>
                  <a:pt x="2570765" y="2789330"/>
                  <a:pt x="2435249" y="2877032"/>
                  <a:pt x="2566219" y="2802193"/>
                </a:cubicBezTo>
                <a:cubicBezTo>
                  <a:pt x="2581609" y="2793399"/>
                  <a:pt x="2594172" y="2779679"/>
                  <a:pt x="2610464" y="2772697"/>
                </a:cubicBezTo>
                <a:cubicBezTo>
                  <a:pt x="2629095" y="2764712"/>
                  <a:pt x="2649968" y="2763517"/>
                  <a:pt x="2669458" y="2757948"/>
                </a:cubicBezTo>
                <a:cubicBezTo>
                  <a:pt x="2684406" y="2753677"/>
                  <a:pt x="2698955" y="2748116"/>
                  <a:pt x="2713703" y="2743200"/>
                </a:cubicBezTo>
                <a:cubicBezTo>
                  <a:pt x="2776974" y="2701019"/>
                  <a:pt x="2767269" y="2703610"/>
                  <a:pt x="2861187" y="2669458"/>
                </a:cubicBezTo>
                <a:cubicBezTo>
                  <a:pt x="2880236" y="2662531"/>
                  <a:pt x="2900765" y="2660534"/>
                  <a:pt x="2920180" y="2654710"/>
                </a:cubicBezTo>
                <a:cubicBezTo>
                  <a:pt x="2949961" y="2645776"/>
                  <a:pt x="3008670" y="2625213"/>
                  <a:pt x="3008670" y="2625213"/>
                </a:cubicBezTo>
                <a:cubicBezTo>
                  <a:pt x="3038167" y="2605548"/>
                  <a:pt x="3072093" y="2591287"/>
                  <a:pt x="3097161" y="2566219"/>
                </a:cubicBezTo>
                <a:cubicBezTo>
                  <a:pt x="3111909" y="2551471"/>
                  <a:pt x="3128053" y="2537997"/>
                  <a:pt x="3141406" y="2521974"/>
                </a:cubicBezTo>
                <a:cubicBezTo>
                  <a:pt x="3152754" y="2508357"/>
                  <a:pt x="3158369" y="2490263"/>
                  <a:pt x="3170903" y="2477729"/>
                </a:cubicBezTo>
                <a:cubicBezTo>
                  <a:pt x="3183437" y="2465195"/>
                  <a:pt x="3200400" y="2458064"/>
                  <a:pt x="3215148" y="2448232"/>
                </a:cubicBezTo>
                <a:cubicBezTo>
                  <a:pt x="3220064" y="2433484"/>
                  <a:pt x="3222944" y="2417892"/>
                  <a:pt x="3229896" y="2403987"/>
                </a:cubicBezTo>
                <a:cubicBezTo>
                  <a:pt x="3287076" y="2289627"/>
                  <a:pt x="3237072" y="2426708"/>
                  <a:pt x="3274141" y="2315497"/>
                </a:cubicBezTo>
                <a:cubicBezTo>
                  <a:pt x="3264309" y="2182761"/>
                  <a:pt x="3268454" y="2048242"/>
                  <a:pt x="3244645" y="1917290"/>
                </a:cubicBezTo>
                <a:cubicBezTo>
                  <a:pt x="3238303" y="1882411"/>
                  <a:pt x="3185651" y="1828800"/>
                  <a:pt x="3185651" y="1828800"/>
                </a:cubicBezTo>
                <a:cubicBezTo>
                  <a:pt x="3153474" y="1732267"/>
                  <a:pt x="3198164" y="1827011"/>
                  <a:pt x="3126658" y="1769806"/>
                </a:cubicBezTo>
                <a:cubicBezTo>
                  <a:pt x="3112817" y="1758733"/>
                  <a:pt x="3107464" y="1739985"/>
                  <a:pt x="3097161" y="1725561"/>
                </a:cubicBezTo>
                <a:cubicBezTo>
                  <a:pt x="3082874" y="1705559"/>
                  <a:pt x="3069359" y="1684838"/>
                  <a:pt x="3052916" y="1666568"/>
                </a:cubicBezTo>
                <a:cubicBezTo>
                  <a:pt x="3025010" y="1635561"/>
                  <a:pt x="2987564" y="1612786"/>
                  <a:pt x="2964425" y="1578077"/>
                </a:cubicBezTo>
                <a:cubicBezTo>
                  <a:pt x="2954593" y="1563329"/>
                  <a:pt x="2946705" y="1547080"/>
                  <a:pt x="2934929" y="1533832"/>
                </a:cubicBezTo>
                <a:cubicBezTo>
                  <a:pt x="2907215" y="1502654"/>
                  <a:pt x="2869577" y="1480051"/>
                  <a:pt x="2846438" y="1445342"/>
                </a:cubicBezTo>
                <a:cubicBezTo>
                  <a:pt x="2836606" y="1430594"/>
                  <a:pt x="2829475" y="1413631"/>
                  <a:pt x="2816941" y="1401097"/>
                </a:cubicBezTo>
                <a:cubicBezTo>
                  <a:pt x="2700929" y="1285085"/>
                  <a:pt x="2849257" y="1472322"/>
                  <a:pt x="2728451" y="1327355"/>
                </a:cubicBezTo>
                <a:cubicBezTo>
                  <a:pt x="2717103" y="1313738"/>
                  <a:pt x="2709257" y="1297534"/>
                  <a:pt x="2698954" y="1283110"/>
                </a:cubicBezTo>
                <a:cubicBezTo>
                  <a:pt x="2607487" y="1155056"/>
                  <a:pt x="2694727" y="1284143"/>
                  <a:pt x="2625212" y="1179871"/>
                </a:cubicBezTo>
                <a:cubicBezTo>
                  <a:pt x="2588141" y="1068657"/>
                  <a:pt x="2638148" y="1205745"/>
                  <a:pt x="2580967" y="1091381"/>
                </a:cubicBezTo>
                <a:cubicBezTo>
                  <a:pt x="2574015" y="1077476"/>
                  <a:pt x="2571993" y="1061569"/>
                  <a:pt x="2566219" y="1047135"/>
                </a:cubicBezTo>
                <a:cubicBezTo>
                  <a:pt x="2552314" y="1012373"/>
                  <a:pt x="2535414" y="978841"/>
                  <a:pt x="2521974" y="943897"/>
                </a:cubicBezTo>
                <a:cubicBezTo>
                  <a:pt x="2474107" y="819444"/>
                  <a:pt x="2517001" y="892192"/>
                  <a:pt x="2462980" y="811161"/>
                </a:cubicBezTo>
                <a:cubicBezTo>
                  <a:pt x="2437022" y="733284"/>
                  <a:pt x="2456855" y="779851"/>
                  <a:pt x="2389238" y="678426"/>
                </a:cubicBezTo>
                <a:cubicBezTo>
                  <a:pt x="2379406" y="663678"/>
                  <a:pt x="2372275" y="646715"/>
                  <a:pt x="2359741" y="634181"/>
                </a:cubicBezTo>
                <a:cubicBezTo>
                  <a:pt x="2330244" y="604684"/>
                  <a:pt x="2296280" y="579062"/>
                  <a:pt x="2271251" y="545690"/>
                </a:cubicBezTo>
                <a:cubicBezTo>
                  <a:pt x="2256503" y="526026"/>
                  <a:pt x="2241102" y="506834"/>
                  <a:pt x="2227006" y="486697"/>
                </a:cubicBezTo>
                <a:cubicBezTo>
                  <a:pt x="2206676" y="457654"/>
                  <a:pt x="2168012" y="398206"/>
                  <a:pt x="2168012" y="398206"/>
                </a:cubicBezTo>
                <a:cubicBezTo>
                  <a:pt x="2150518" y="328227"/>
                  <a:pt x="2137323" y="305619"/>
                  <a:pt x="2168012" y="221226"/>
                </a:cubicBezTo>
                <a:cubicBezTo>
                  <a:pt x="2175140" y="201624"/>
                  <a:pt x="2197509" y="191729"/>
                  <a:pt x="2212258" y="176981"/>
                </a:cubicBezTo>
                <a:cubicBezTo>
                  <a:pt x="2310006" y="-18522"/>
                  <a:pt x="2174824" y="227459"/>
                  <a:pt x="2286000" y="88490"/>
                </a:cubicBezTo>
                <a:cubicBezTo>
                  <a:pt x="2295712" y="76351"/>
                  <a:pt x="2288098" y="53281"/>
                  <a:pt x="2300748" y="44245"/>
                </a:cubicBezTo>
                <a:cubicBezTo>
                  <a:pt x="2358063" y="3305"/>
                  <a:pt x="2524535" y="3474"/>
                  <a:pt x="2566219" y="0"/>
                </a:cubicBezTo>
                <a:cubicBezTo>
                  <a:pt x="2730822" y="6331"/>
                  <a:pt x="3005378" y="13821"/>
                  <a:pt x="3185651" y="29497"/>
                </a:cubicBezTo>
                <a:cubicBezTo>
                  <a:pt x="3220283" y="32508"/>
                  <a:pt x="3254210" y="41853"/>
                  <a:pt x="3288890" y="44245"/>
                </a:cubicBezTo>
                <a:cubicBezTo>
                  <a:pt x="3396900" y="51694"/>
                  <a:pt x="3505199" y="54077"/>
                  <a:pt x="3613354" y="58993"/>
                </a:cubicBezTo>
                <a:cubicBezTo>
                  <a:pt x="3669902" y="81612"/>
                  <a:pt x="3716079" y="101758"/>
                  <a:pt x="3775587" y="117987"/>
                </a:cubicBezTo>
                <a:cubicBezTo>
                  <a:pt x="3799771" y="124583"/>
                  <a:pt x="3824748" y="127819"/>
                  <a:pt x="3849329" y="132735"/>
                </a:cubicBezTo>
                <a:cubicBezTo>
                  <a:pt x="3868993" y="147484"/>
                  <a:pt x="3890941" y="159600"/>
                  <a:pt x="3908322" y="176981"/>
                </a:cubicBezTo>
                <a:cubicBezTo>
                  <a:pt x="3920856" y="189515"/>
                  <a:pt x="3925285" y="208692"/>
                  <a:pt x="3937819" y="221226"/>
                </a:cubicBezTo>
                <a:cubicBezTo>
                  <a:pt x="3958201" y="241608"/>
                  <a:pt x="3997523" y="260673"/>
                  <a:pt x="4026309" y="265471"/>
                </a:cubicBezTo>
                <a:cubicBezTo>
                  <a:pt x="4070221" y="272790"/>
                  <a:pt x="4114800" y="275303"/>
                  <a:pt x="4159045" y="280219"/>
                </a:cubicBezTo>
                <a:cubicBezTo>
                  <a:pt x="4168877" y="294967"/>
                  <a:pt x="4181342" y="308267"/>
                  <a:pt x="4188541" y="324464"/>
                </a:cubicBezTo>
                <a:cubicBezTo>
                  <a:pt x="4201169" y="352877"/>
                  <a:pt x="4202041" y="386293"/>
                  <a:pt x="4218038" y="412955"/>
                </a:cubicBezTo>
                <a:cubicBezTo>
                  <a:pt x="4253666" y="472336"/>
                  <a:pt x="4279915" y="503998"/>
                  <a:pt x="4291780" y="575187"/>
                </a:cubicBezTo>
                <a:lnTo>
                  <a:pt x="4321277" y="752168"/>
                </a:lnTo>
                <a:cubicBezTo>
                  <a:pt x="4345343" y="1089094"/>
                  <a:pt x="4345527" y="964364"/>
                  <a:pt x="4306529" y="1445342"/>
                </a:cubicBezTo>
                <a:cubicBezTo>
                  <a:pt x="4304891" y="1465545"/>
                  <a:pt x="4299308" y="1485515"/>
                  <a:pt x="4291780" y="1504335"/>
                </a:cubicBezTo>
                <a:cubicBezTo>
                  <a:pt x="4279532" y="1534955"/>
                  <a:pt x="4260219" y="1562384"/>
                  <a:pt x="4247535" y="1592826"/>
                </a:cubicBezTo>
                <a:cubicBezTo>
                  <a:pt x="4203839" y="1697697"/>
                  <a:pt x="4232359" y="1689334"/>
                  <a:pt x="4159045" y="1799303"/>
                </a:cubicBezTo>
                <a:lnTo>
                  <a:pt x="4100051" y="1887793"/>
                </a:lnTo>
                <a:cubicBezTo>
                  <a:pt x="4120016" y="2227182"/>
                  <a:pt x="4125119" y="2125302"/>
                  <a:pt x="4085303" y="2536722"/>
                </a:cubicBezTo>
                <a:cubicBezTo>
                  <a:pt x="4084169" y="2548438"/>
                  <a:pt x="4063630" y="2624314"/>
                  <a:pt x="4055806" y="2639961"/>
                </a:cubicBezTo>
                <a:cubicBezTo>
                  <a:pt x="4047879" y="2655815"/>
                  <a:pt x="4035103" y="2668816"/>
                  <a:pt x="4026309" y="2684206"/>
                </a:cubicBezTo>
                <a:cubicBezTo>
                  <a:pt x="4000084" y="2730099"/>
                  <a:pt x="3999978" y="2748250"/>
                  <a:pt x="3967316" y="2787445"/>
                </a:cubicBezTo>
                <a:cubicBezTo>
                  <a:pt x="3953963" y="2803468"/>
                  <a:pt x="3936423" y="2815667"/>
                  <a:pt x="3923070" y="2831690"/>
                </a:cubicBezTo>
                <a:cubicBezTo>
                  <a:pt x="3911723" y="2845307"/>
                  <a:pt x="3903876" y="2861511"/>
                  <a:pt x="3893574" y="2875935"/>
                </a:cubicBezTo>
                <a:cubicBezTo>
                  <a:pt x="3879287" y="2895937"/>
                  <a:pt x="3863616" y="2914927"/>
                  <a:pt x="3849329" y="2934929"/>
                </a:cubicBezTo>
                <a:cubicBezTo>
                  <a:pt x="3839026" y="2949353"/>
                  <a:pt x="3831180" y="2965557"/>
                  <a:pt x="3819832" y="2979174"/>
                </a:cubicBezTo>
                <a:cubicBezTo>
                  <a:pt x="3806479" y="2995197"/>
                  <a:pt x="3789322" y="3007722"/>
                  <a:pt x="3775587" y="3023419"/>
                </a:cubicBezTo>
                <a:cubicBezTo>
                  <a:pt x="3754858" y="3047109"/>
                  <a:pt x="3739991" y="3076103"/>
                  <a:pt x="3716593" y="3097161"/>
                </a:cubicBezTo>
                <a:cubicBezTo>
                  <a:pt x="3606964" y="3195827"/>
                  <a:pt x="3655397" y="3114553"/>
                  <a:pt x="3583858" y="3200400"/>
                </a:cubicBezTo>
                <a:cubicBezTo>
                  <a:pt x="3547974" y="3243461"/>
                  <a:pt x="3525461" y="3299503"/>
                  <a:pt x="3480619" y="3333135"/>
                </a:cubicBezTo>
                <a:cubicBezTo>
                  <a:pt x="3437219" y="3365686"/>
                  <a:pt x="3411617" y="3380542"/>
                  <a:pt x="3377380" y="3421626"/>
                </a:cubicBezTo>
                <a:cubicBezTo>
                  <a:pt x="3366032" y="3435243"/>
                  <a:pt x="3358186" y="3451447"/>
                  <a:pt x="3347883" y="3465871"/>
                </a:cubicBezTo>
                <a:cubicBezTo>
                  <a:pt x="3333596" y="3485873"/>
                  <a:pt x="3317925" y="3504862"/>
                  <a:pt x="3303638" y="3524864"/>
                </a:cubicBezTo>
                <a:cubicBezTo>
                  <a:pt x="3293335" y="3539288"/>
                  <a:pt x="3285999" y="3555935"/>
                  <a:pt x="3274141" y="3569110"/>
                </a:cubicBezTo>
                <a:cubicBezTo>
                  <a:pt x="3154142" y="3702442"/>
                  <a:pt x="3209523" y="3636727"/>
                  <a:pt x="3111909" y="3716593"/>
                </a:cubicBezTo>
                <a:cubicBezTo>
                  <a:pt x="3076830" y="3745294"/>
                  <a:pt x="3044930" y="3777889"/>
                  <a:pt x="3008670" y="3805084"/>
                </a:cubicBezTo>
                <a:cubicBezTo>
                  <a:pt x="2985738" y="3822283"/>
                  <a:pt x="2959237" y="3834136"/>
                  <a:pt x="2934929" y="3849329"/>
                </a:cubicBezTo>
                <a:cubicBezTo>
                  <a:pt x="2919898" y="3858724"/>
                  <a:pt x="2906537" y="3870899"/>
                  <a:pt x="2890683" y="3878826"/>
                </a:cubicBezTo>
                <a:cubicBezTo>
                  <a:pt x="2876778" y="3885778"/>
                  <a:pt x="2860872" y="3887800"/>
                  <a:pt x="2846438" y="3893574"/>
                </a:cubicBezTo>
                <a:cubicBezTo>
                  <a:pt x="2811676" y="3907479"/>
                  <a:pt x="2777962" y="3923914"/>
                  <a:pt x="2743200" y="3937819"/>
                </a:cubicBezTo>
                <a:cubicBezTo>
                  <a:pt x="2728765" y="3943593"/>
                  <a:pt x="2712859" y="3945615"/>
                  <a:pt x="2698954" y="3952568"/>
                </a:cubicBezTo>
                <a:cubicBezTo>
                  <a:pt x="2683100" y="3960495"/>
                  <a:pt x="2671166" y="3975481"/>
                  <a:pt x="2654709" y="3982064"/>
                </a:cubicBezTo>
                <a:cubicBezTo>
                  <a:pt x="2621479" y="3995356"/>
                  <a:pt x="2585999" y="4002144"/>
                  <a:pt x="2551470" y="4011561"/>
                </a:cubicBezTo>
                <a:cubicBezTo>
                  <a:pt x="2493920" y="4027257"/>
                  <a:pt x="2448112" y="4034397"/>
                  <a:pt x="2389238" y="4055806"/>
                </a:cubicBezTo>
                <a:cubicBezTo>
                  <a:pt x="2283807" y="4094144"/>
                  <a:pt x="2379187" y="4083693"/>
                  <a:pt x="2256503" y="4100051"/>
                </a:cubicBezTo>
                <a:cubicBezTo>
                  <a:pt x="2121821" y="4118009"/>
                  <a:pt x="1977192" y="4122124"/>
                  <a:pt x="1843548" y="4129548"/>
                </a:cubicBezTo>
                <a:cubicBezTo>
                  <a:pt x="1828800" y="4134464"/>
                  <a:pt x="1814479" y="4140925"/>
                  <a:pt x="1799303" y="4144297"/>
                </a:cubicBezTo>
                <a:cubicBezTo>
                  <a:pt x="1643555" y="4178908"/>
                  <a:pt x="1766174" y="4140591"/>
                  <a:pt x="1666567" y="4173793"/>
                </a:cubicBezTo>
                <a:cubicBezTo>
                  <a:pt x="1622134" y="4203415"/>
                  <a:pt x="1615719" y="4210334"/>
                  <a:pt x="1563329" y="4232787"/>
                </a:cubicBezTo>
                <a:cubicBezTo>
                  <a:pt x="1549040" y="4238911"/>
                  <a:pt x="1533832" y="4242619"/>
                  <a:pt x="1519083" y="4247535"/>
                </a:cubicBezTo>
                <a:lnTo>
                  <a:pt x="1430593" y="4306529"/>
                </a:lnTo>
                <a:cubicBezTo>
                  <a:pt x="1415845" y="4316361"/>
                  <a:pt x="1398882" y="4323492"/>
                  <a:pt x="1386348" y="4336026"/>
                </a:cubicBezTo>
                <a:cubicBezTo>
                  <a:pt x="1331110" y="4391264"/>
                  <a:pt x="1361890" y="4373675"/>
                  <a:pt x="1297858" y="4395019"/>
                </a:cubicBezTo>
                <a:cubicBezTo>
                  <a:pt x="1278193" y="4424516"/>
                  <a:pt x="1268361" y="4463846"/>
                  <a:pt x="1238864" y="4483510"/>
                </a:cubicBezTo>
                <a:cubicBezTo>
                  <a:pt x="1195359" y="4512513"/>
                  <a:pt x="1185861" y="4514667"/>
                  <a:pt x="1150374" y="4557251"/>
                </a:cubicBezTo>
                <a:cubicBezTo>
                  <a:pt x="1139026" y="4570868"/>
                  <a:pt x="1134718" y="4590424"/>
                  <a:pt x="1120877" y="4601497"/>
                </a:cubicBezTo>
                <a:cubicBezTo>
                  <a:pt x="1111260" y="4609191"/>
                  <a:pt x="1021492" y="4630030"/>
                  <a:pt x="1017638" y="4630993"/>
                </a:cubicBezTo>
                <a:cubicBezTo>
                  <a:pt x="982952" y="4654117"/>
                  <a:pt x="954701" y="4675594"/>
                  <a:pt x="914400" y="4689987"/>
                </a:cubicBezTo>
                <a:cubicBezTo>
                  <a:pt x="743322" y="4751087"/>
                  <a:pt x="818360" y="4717427"/>
                  <a:pt x="707922" y="4748981"/>
                </a:cubicBezTo>
                <a:cubicBezTo>
                  <a:pt x="692974" y="4753252"/>
                  <a:pt x="678625" y="4759458"/>
                  <a:pt x="663677" y="4763729"/>
                </a:cubicBezTo>
                <a:cubicBezTo>
                  <a:pt x="534071" y="4800758"/>
                  <a:pt x="666502" y="4757870"/>
                  <a:pt x="560438" y="4793226"/>
                </a:cubicBezTo>
                <a:lnTo>
                  <a:pt x="221225" y="4748981"/>
                </a:lnTo>
                <a:cubicBezTo>
                  <a:pt x="201174" y="4746010"/>
                  <a:pt x="180362" y="4743297"/>
                  <a:pt x="162232" y="4734232"/>
                </a:cubicBezTo>
                <a:cubicBezTo>
                  <a:pt x="-16332" y="4644949"/>
                  <a:pt x="194314" y="4720345"/>
                  <a:pt x="58993" y="4675239"/>
                </a:cubicBezTo>
                <a:cubicBezTo>
                  <a:pt x="25019" y="4652590"/>
                  <a:pt x="0" y="4648989"/>
                  <a:pt x="0" y="4601497"/>
                </a:cubicBezTo>
                <a:cubicBezTo>
                  <a:pt x="0" y="4585951"/>
                  <a:pt x="9832" y="4572000"/>
                  <a:pt x="14748" y="4557251"/>
                </a:cubicBezTo>
                <a:cubicBezTo>
                  <a:pt x="19664" y="4517922"/>
                  <a:pt x="22406" y="4478260"/>
                  <a:pt x="29496" y="4439264"/>
                </a:cubicBezTo>
                <a:cubicBezTo>
                  <a:pt x="32277" y="4423969"/>
                  <a:pt x="34917" y="4407456"/>
                  <a:pt x="44245" y="4395019"/>
                </a:cubicBezTo>
                <a:cubicBezTo>
                  <a:pt x="50841" y="4386225"/>
                  <a:pt x="71284" y="4419600"/>
                  <a:pt x="88490" y="4409768"/>
                </a:cubicBezTo>
                <a:close/>
              </a:path>
            </a:pathLst>
          </a:custGeom>
          <a:noFill/>
          <a:ln w="28575" cap="flat" cmpd="sng" algn="ctr">
            <a:solidFill>
              <a:srgbClr val="00B05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Tree>
    <p:extLst>
      <p:ext uri="{BB962C8B-B14F-4D97-AF65-F5344CB8AC3E}">
        <p14:creationId xmlns:p14="http://schemas.microsoft.com/office/powerpoint/2010/main" val="1442453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旅行商问题</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2021/12/31</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395288" y="1052513"/>
            <a:ext cx="11463036" cy="4319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ct val="150000"/>
              </a:lnSpc>
              <a:spcBef>
                <a:spcPts val="600"/>
              </a:spcBef>
              <a:buClr>
                <a:srgbClr val="FF0000"/>
              </a:buClr>
              <a:buSzPct val="80000"/>
              <a:buFont typeface="Wingdings" panose="05000000000000000000" pitchFamily="2" charset="2"/>
              <a:buChar char="n"/>
              <a:defRPr/>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）图</a:t>
            </a:r>
            <a:r>
              <a:rPr lang="en-US" altLang="zh-CN" dirty="0">
                <a:latin typeface="微软雅黑" panose="020B0503020204020204" pitchFamily="34" charset="-122"/>
                <a:ea typeface="微软雅黑" panose="020B0503020204020204" pitchFamily="34" charset="-122"/>
              </a:rPr>
              <a:t>2. n=20</a:t>
            </a:r>
            <a:r>
              <a:rPr lang="zh-CN" altLang="en-US" dirty="0">
                <a:latin typeface="微软雅黑" panose="020B0503020204020204" pitchFamily="34" charset="-122"/>
                <a:ea typeface="微软雅黑" panose="020B0503020204020204" pitchFamily="34" charset="-122"/>
              </a:rPr>
              <a:t>个基站顶点组成的图，以图中基站顶点作为城市</a:t>
            </a:r>
            <a:endParaRPr lang="en-US" altLang="zh-CN" dirty="0">
              <a:latin typeface="微软雅黑" panose="020B0503020204020204" pitchFamily="34" charset="-122"/>
              <a:ea typeface="微软雅黑" panose="020B0503020204020204" pitchFamily="34" charset="-122"/>
            </a:endParaRPr>
          </a:p>
          <a:p>
            <a:pPr>
              <a:lnSpc>
                <a:spcPct val="150000"/>
              </a:lnSpc>
              <a:spcBef>
                <a:spcPts val="600"/>
              </a:spcBef>
              <a:buFont typeface="Wingdings" pitchFamily="2" charset="2"/>
              <a:buNone/>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从</a:t>
            </a:r>
            <a:r>
              <a:rPr lang="en-US" altLang="zh-CN" sz="2400" dirty="0">
                <a:latin typeface="微软雅黑" panose="020B0503020204020204" pitchFamily="34" charset="-122"/>
                <a:ea typeface="微软雅黑" panose="020B0503020204020204" pitchFamily="34" charset="-122"/>
              </a:rPr>
              <a:t>n=22</a:t>
            </a:r>
            <a:r>
              <a:rPr lang="zh-CN" altLang="en-US" sz="2400" dirty="0">
                <a:latin typeface="微软雅黑" panose="020B0503020204020204" pitchFamily="34" charset="-122"/>
                <a:ea typeface="微软雅黑" panose="020B0503020204020204" pitchFamily="34" charset="-122"/>
              </a:rPr>
              <a:t>的基站图中，去除</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个位置相邻的基站：</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6</a:t>
            </a:r>
          </a:p>
          <a:p>
            <a:pPr>
              <a:lnSpc>
                <a:spcPct val="150000"/>
              </a:lnSpc>
              <a:spcBef>
                <a:spcPts val="600"/>
              </a:spcBef>
              <a:buFont typeface="Wingdings" pitchFamily="2" charset="2"/>
              <a:buNone/>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对应地，从</a:t>
            </a:r>
            <a:r>
              <a:rPr lang="en-US" altLang="zh-CN" sz="2400" dirty="0">
                <a:latin typeface="微软雅黑" panose="020B0503020204020204" pitchFamily="34" charset="-122"/>
                <a:ea typeface="微软雅黑" panose="020B0503020204020204" pitchFamily="34" charset="-122"/>
              </a:rPr>
              <a:t>22</a:t>
            </a:r>
            <a:r>
              <a:rPr lang="zh-CN" altLang="en-US" sz="2400" dirty="0">
                <a:latin typeface="微软雅黑" panose="020B0503020204020204" pitchFamily="34" charset="-122"/>
                <a:ea typeface="微软雅黑" panose="020B0503020204020204" pitchFamily="34" charset="-122"/>
              </a:rPr>
              <a:t>个基站顶点的邻接矩阵</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xlsx</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中，去除这</a:t>
            </a:r>
            <a:r>
              <a:rPr lang="en-US" altLang="zh-CN" sz="2400" dirty="0">
                <a:latin typeface="微软雅黑" panose="020B0503020204020204" pitchFamily="34" charset="-122"/>
                <a:ea typeface="微软雅黑" panose="020B0503020204020204" pitchFamily="34" charset="-122"/>
              </a:rPr>
              <a:t>7</a:t>
            </a:r>
            <a:r>
              <a:rPr lang="zh-CN" altLang="en-US" sz="2400" dirty="0">
                <a:latin typeface="微软雅黑" panose="020B0503020204020204" pitchFamily="34" charset="-122"/>
                <a:ea typeface="微软雅黑" panose="020B0503020204020204" pitchFamily="34" charset="-122"/>
              </a:rPr>
              <a:t>个基站对应的行、列，得到</a:t>
            </a:r>
            <a:r>
              <a:rPr lang="en-US" altLang="zh-CN" sz="2400" dirty="0">
                <a:latin typeface="微软雅黑" panose="020B0503020204020204" pitchFamily="34" charset="-122"/>
                <a:ea typeface="微软雅黑" panose="020B0503020204020204" pitchFamily="34" charset="-122"/>
              </a:rPr>
              <a:t>15</a:t>
            </a:r>
            <a:r>
              <a:rPr lang="zh-CN" altLang="en-US" sz="2400" dirty="0">
                <a:latin typeface="微软雅黑" panose="020B0503020204020204" pitchFamily="34" charset="-122"/>
                <a:ea typeface="微软雅黑" panose="020B0503020204020204" pitchFamily="34" charset="-122"/>
              </a:rPr>
              <a:t>个基站顶点的邻接矩阵</a:t>
            </a:r>
          </a:p>
        </p:txBody>
      </p:sp>
      <p:graphicFrame>
        <p:nvGraphicFramePr>
          <p:cNvPr id="2" name="对象 1"/>
          <p:cNvGraphicFramePr>
            <a:graphicFrameLocks noChangeAspect="1"/>
          </p:cNvGraphicFramePr>
          <p:nvPr>
            <p:extLst>
              <p:ext uri="{D42A27DB-BD31-4B8C-83A1-F6EECF244321}">
                <p14:modId xmlns:p14="http://schemas.microsoft.com/office/powerpoint/2010/main" val="81336292"/>
              </p:ext>
            </p:extLst>
          </p:nvPr>
        </p:nvGraphicFramePr>
        <p:xfrm>
          <a:off x="7721600" y="3910013"/>
          <a:ext cx="2476500" cy="2132012"/>
        </p:xfrm>
        <a:graphic>
          <a:graphicData uri="http://schemas.openxmlformats.org/presentationml/2006/ole">
            <mc:AlternateContent xmlns:mc="http://schemas.openxmlformats.org/markup-compatibility/2006">
              <mc:Choice xmlns:v="urn:schemas-microsoft-com:vml" Requires="v">
                <p:oleObj spid="_x0000_s26631" name="工作表" showAsIcon="1" r:id="rId3" imgW="914400" imgH="787320" progId="Excel.Sheet.8">
                  <p:embed/>
                </p:oleObj>
              </mc:Choice>
              <mc:Fallback>
                <p:oleObj name="工作表" showAsIcon="1" r:id="rId3" imgW="914400" imgH="78732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1600" y="3910013"/>
                        <a:ext cx="2476500" cy="213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22811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Group 32"/>
          <p:cNvGrpSpPr>
            <a:grpSpLocks/>
          </p:cNvGrpSpPr>
          <p:nvPr/>
        </p:nvGrpSpPr>
        <p:grpSpPr bwMode="auto">
          <a:xfrm>
            <a:off x="1200152" y="1"/>
            <a:ext cx="10560049" cy="6569075"/>
            <a:chOff x="567" y="0"/>
            <a:chExt cx="4989" cy="4138"/>
          </a:xfrm>
        </p:grpSpPr>
        <p:pic>
          <p:nvPicPr>
            <p:cNvPr id="19463" name="Picture 4" descr="22个基站截图—v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 y="30"/>
              <a:ext cx="4816" cy="4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矩形 4"/>
            <p:cNvSpPr>
              <a:spLocks noChangeArrowheads="1"/>
            </p:cNvSpPr>
            <p:nvPr/>
          </p:nvSpPr>
          <p:spPr bwMode="auto">
            <a:xfrm>
              <a:off x="567" y="167"/>
              <a:ext cx="578" cy="233"/>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bwMode="auto">
            <a:xfrm>
              <a:off x="4401" y="2784"/>
              <a:ext cx="315"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bwMode="auto">
            <a:xfrm>
              <a:off x="5136" y="2417"/>
              <a:ext cx="315" cy="23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12" name="矩形 11"/>
            <p:cNvSpPr/>
            <p:nvPr/>
          </p:nvSpPr>
          <p:spPr bwMode="auto">
            <a:xfrm>
              <a:off x="5346" y="1161"/>
              <a:ext cx="210" cy="23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p:txBody>
        </p:sp>
        <p:sp>
          <p:nvSpPr>
            <p:cNvPr id="13" name="矩形 12"/>
            <p:cNvSpPr/>
            <p:nvPr/>
          </p:nvSpPr>
          <p:spPr bwMode="auto">
            <a:xfrm>
              <a:off x="4243" y="1842"/>
              <a:ext cx="315"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8</a:t>
              </a:r>
              <a:endParaRPr lang="zh-CN" altLang="en-US" dirty="0">
                <a:latin typeface="微软雅黑" panose="020B0503020204020204" pitchFamily="34" charset="-122"/>
                <a:ea typeface="微软雅黑" panose="020B0503020204020204" pitchFamily="34" charset="-122"/>
              </a:endParaRPr>
            </a:p>
          </p:txBody>
        </p:sp>
        <p:sp>
          <p:nvSpPr>
            <p:cNvPr id="14" name="矩形 13"/>
            <p:cNvSpPr/>
            <p:nvPr/>
          </p:nvSpPr>
          <p:spPr bwMode="auto">
            <a:xfrm>
              <a:off x="4296" y="995"/>
              <a:ext cx="367"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18</a:t>
              </a:r>
              <a:endParaRPr lang="zh-CN" altLang="en-US" dirty="0">
                <a:latin typeface="微软雅黑" panose="020B0503020204020204" pitchFamily="34" charset="-122"/>
                <a:ea typeface="微软雅黑" panose="020B0503020204020204" pitchFamily="34" charset="-122"/>
              </a:endParaRPr>
            </a:p>
          </p:txBody>
        </p:sp>
        <p:sp>
          <p:nvSpPr>
            <p:cNvPr id="15" name="矩形 14"/>
            <p:cNvSpPr/>
            <p:nvPr/>
          </p:nvSpPr>
          <p:spPr bwMode="auto">
            <a:xfrm>
              <a:off x="3035" y="1466"/>
              <a:ext cx="368"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19</a:t>
              </a: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bwMode="auto">
            <a:xfrm>
              <a:off x="2930" y="733"/>
              <a:ext cx="315"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11</a:t>
              </a:r>
              <a:endParaRPr lang="zh-CN" altLang="en-US" dirty="0">
                <a:latin typeface="微软雅黑" panose="020B0503020204020204" pitchFamily="34" charset="-122"/>
                <a:ea typeface="微软雅黑" panose="020B0503020204020204" pitchFamily="34" charset="-122"/>
              </a:endParaRPr>
            </a:p>
          </p:txBody>
        </p:sp>
        <p:sp>
          <p:nvSpPr>
            <p:cNvPr id="17" name="矩形 16"/>
            <p:cNvSpPr/>
            <p:nvPr/>
          </p:nvSpPr>
          <p:spPr bwMode="auto">
            <a:xfrm>
              <a:off x="2825" y="62"/>
              <a:ext cx="473"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22</a:t>
              </a:r>
              <a:endParaRPr lang="zh-CN" altLang="en-US" dirty="0">
                <a:latin typeface="微软雅黑" panose="020B0503020204020204" pitchFamily="34" charset="-122"/>
                <a:ea typeface="微软雅黑" panose="020B0503020204020204" pitchFamily="34" charset="-122"/>
              </a:endParaRPr>
            </a:p>
          </p:txBody>
        </p:sp>
        <p:sp>
          <p:nvSpPr>
            <p:cNvPr id="18" name="矩形 17"/>
            <p:cNvSpPr/>
            <p:nvPr/>
          </p:nvSpPr>
          <p:spPr bwMode="auto">
            <a:xfrm>
              <a:off x="1355" y="524"/>
              <a:ext cx="367"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17</a:t>
              </a:r>
              <a:endParaRPr lang="zh-CN" altLang="en-US" dirty="0">
                <a:latin typeface="微软雅黑" panose="020B0503020204020204" pitchFamily="34" charset="-122"/>
                <a:ea typeface="微软雅黑" panose="020B0503020204020204" pitchFamily="34" charset="-122"/>
              </a:endParaRPr>
            </a:p>
          </p:txBody>
        </p:sp>
        <p:sp>
          <p:nvSpPr>
            <p:cNvPr id="19" name="矩形 18"/>
            <p:cNvSpPr/>
            <p:nvPr/>
          </p:nvSpPr>
          <p:spPr bwMode="auto">
            <a:xfrm>
              <a:off x="1932" y="1004"/>
              <a:ext cx="316"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7</a:t>
              </a:r>
              <a:endParaRPr lang="zh-CN" altLang="en-US" dirty="0">
                <a:latin typeface="微软雅黑" panose="020B0503020204020204" pitchFamily="34" charset="-122"/>
                <a:ea typeface="微软雅黑" panose="020B0503020204020204" pitchFamily="34" charset="-122"/>
              </a:endParaRPr>
            </a:p>
          </p:txBody>
        </p:sp>
        <p:sp>
          <p:nvSpPr>
            <p:cNvPr id="20" name="矩形 19"/>
            <p:cNvSpPr/>
            <p:nvPr/>
          </p:nvSpPr>
          <p:spPr bwMode="auto">
            <a:xfrm>
              <a:off x="1407" y="1947"/>
              <a:ext cx="368"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16</a:t>
              </a:r>
              <a:endParaRPr lang="zh-CN" altLang="en-US" dirty="0">
                <a:latin typeface="微软雅黑" panose="020B0503020204020204" pitchFamily="34" charset="-122"/>
                <a:ea typeface="微软雅黑" panose="020B0503020204020204" pitchFamily="34" charset="-122"/>
              </a:endParaRPr>
            </a:p>
          </p:txBody>
        </p:sp>
        <p:sp>
          <p:nvSpPr>
            <p:cNvPr id="21" name="矩形 20"/>
            <p:cNvSpPr/>
            <p:nvPr/>
          </p:nvSpPr>
          <p:spPr bwMode="auto">
            <a:xfrm>
              <a:off x="1985" y="3507"/>
              <a:ext cx="368" cy="23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12</a:t>
              </a:r>
              <a:endParaRPr lang="zh-CN" altLang="en-US" dirty="0">
                <a:latin typeface="微软雅黑" panose="020B0503020204020204" pitchFamily="34" charset="-122"/>
                <a:ea typeface="微软雅黑" panose="020B0503020204020204" pitchFamily="34" charset="-122"/>
              </a:endParaRPr>
            </a:p>
          </p:txBody>
        </p:sp>
        <p:sp>
          <p:nvSpPr>
            <p:cNvPr id="22" name="矩形 21"/>
            <p:cNvSpPr/>
            <p:nvPr/>
          </p:nvSpPr>
          <p:spPr bwMode="auto">
            <a:xfrm>
              <a:off x="3035" y="3665"/>
              <a:ext cx="368"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14</a:t>
              </a:r>
              <a:endParaRPr lang="zh-CN" altLang="en-US" dirty="0">
                <a:latin typeface="微软雅黑" panose="020B0503020204020204" pitchFamily="34" charset="-122"/>
                <a:ea typeface="微软雅黑" panose="020B0503020204020204" pitchFamily="34" charset="-122"/>
              </a:endParaRPr>
            </a:p>
          </p:txBody>
        </p:sp>
        <p:sp>
          <p:nvSpPr>
            <p:cNvPr id="23" name="矩形 22"/>
            <p:cNvSpPr/>
            <p:nvPr/>
          </p:nvSpPr>
          <p:spPr bwMode="auto">
            <a:xfrm>
              <a:off x="3088" y="2523"/>
              <a:ext cx="374"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21</a:t>
              </a:r>
              <a:endParaRPr lang="zh-CN" altLang="en-US" dirty="0">
                <a:latin typeface="微软雅黑" panose="020B0503020204020204" pitchFamily="34" charset="-122"/>
                <a:ea typeface="微软雅黑" panose="020B0503020204020204" pitchFamily="34" charset="-122"/>
              </a:endParaRPr>
            </a:p>
          </p:txBody>
        </p:sp>
        <p:sp>
          <p:nvSpPr>
            <p:cNvPr id="24" name="矩形 23"/>
            <p:cNvSpPr/>
            <p:nvPr/>
          </p:nvSpPr>
          <p:spPr bwMode="auto">
            <a:xfrm>
              <a:off x="3560" y="2513"/>
              <a:ext cx="368"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10</a:t>
              </a:r>
              <a:endParaRPr lang="zh-CN" altLang="en-US" dirty="0">
                <a:latin typeface="微软雅黑" panose="020B0503020204020204" pitchFamily="34" charset="-122"/>
                <a:ea typeface="微软雅黑" panose="020B0503020204020204" pitchFamily="34" charset="-122"/>
              </a:endParaRPr>
            </a:p>
          </p:txBody>
        </p:sp>
        <p:sp>
          <p:nvSpPr>
            <p:cNvPr id="25" name="矩形 24"/>
            <p:cNvSpPr/>
            <p:nvPr/>
          </p:nvSpPr>
          <p:spPr bwMode="auto">
            <a:xfrm>
              <a:off x="725" y="2470"/>
              <a:ext cx="367"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13</a:t>
              </a:r>
              <a:endParaRPr lang="zh-CN" altLang="en-US" dirty="0">
                <a:latin typeface="微软雅黑" panose="020B0503020204020204" pitchFamily="34" charset="-122"/>
                <a:ea typeface="微软雅黑" panose="020B0503020204020204" pitchFamily="34" charset="-122"/>
              </a:endParaRPr>
            </a:p>
          </p:txBody>
        </p:sp>
        <p:sp>
          <p:nvSpPr>
            <p:cNvPr id="26" name="矩形 25"/>
            <p:cNvSpPr/>
            <p:nvPr/>
          </p:nvSpPr>
          <p:spPr bwMode="auto">
            <a:xfrm>
              <a:off x="830" y="3246"/>
              <a:ext cx="315"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27" name="矩形 26"/>
            <p:cNvSpPr/>
            <p:nvPr/>
          </p:nvSpPr>
          <p:spPr bwMode="auto">
            <a:xfrm>
              <a:off x="777" y="3874"/>
              <a:ext cx="368"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p:txBody>
        </p:sp>
        <p:sp>
          <p:nvSpPr>
            <p:cNvPr id="28" name="矩形 27"/>
            <p:cNvSpPr/>
            <p:nvPr/>
          </p:nvSpPr>
          <p:spPr bwMode="auto">
            <a:xfrm>
              <a:off x="567" y="1894"/>
              <a:ext cx="315"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29" name="矩形 28"/>
            <p:cNvSpPr/>
            <p:nvPr/>
          </p:nvSpPr>
          <p:spPr bwMode="auto">
            <a:xfrm>
              <a:off x="567" y="1004"/>
              <a:ext cx="315"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9</a:t>
              </a:r>
              <a:endParaRPr lang="zh-CN" altLang="en-US" dirty="0">
                <a:latin typeface="微软雅黑" panose="020B0503020204020204" pitchFamily="34" charset="-122"/>
                <a:ea typeface="微软雅黑" panose="020B0503020204020204" pitchFamily="34" charset="-122"/>
              </a:endParaRPr>
            </a:p>
          </p:txBody>
        </p:sp>
        <p:sp>
          <p:nvSpPr>
            <p:cNvPr id="30" name="矩形 29"/>
            <p:cNvSpPr/>
            <p:nvPr/>
          </p:nvSpPr>
          <p:spPr bwMode="auto">
            <a:xfrm>
              <a:off x="1407" y="0"/>
              <a:ext cx="315" cy="23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31" name="矩形 30"/>
            <p:cNvSpPr/>
            <p:nvPr/>
          </p:nvSpPr>
          <p:spPr bwMode="auto">
            <a:xfrm>
              <a:off x="567" y="157"/>
              <a:ext cx="368" cy="23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20</a:t>
              </a:r>
              <a:endParaRPr lang="zh-CN" altLang="en-US" dirty="0">
                <a:latin typeface="微软雅黑" panose="020B0503020204020204" pitchFamily="34" charset="-122"/>
                <a:ea typeface="微软雅黑" panose="020B0503020204020204" pitchFamily="34" charset="-122"/>
              </a:endParaRPr>
            </a:p>
          </p:txBody>
        </p:sp>
      </p:grpSp>
      <p:sp>
        <p:nvSpPr>
          <p:cNvPr id="19459" name="Text Box 33"/>
          <p:cNvSpPr txBox="1">
            <a:spLocks noChangeArrowheads="1"/>
          </p:cNvSpPr>
          <p:nvPr/>
        </p:nvSpPr>
        <p:spPr bwMode="auto">
          <a:xfrm>
            <a:off x="6929968" y="6372226"/>
            <a:ext cx="39469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a:latin typeface="微软雅黑" panose="020B0503020204020204" pitchFamily="34" charset="-122"/>
                <a:ea typeface="微软雅黑" panose="020B0503020204020204" pitchFamily="34" charset="-122"/>
              </a:rPr>
              <a:t>图</a:t>
            </a:r>
            <a:r>
              <a:rPr lang="en-US" altLang="zh-CN" sz="2400">
                <a:latin typeface="微软雅黑" panose="020B0503020204020204" pitchFamily="34" charset="-122"/>
                <a:ea typeface="微软雅黑" panose="020B0503020204020204" pitchFamily="34" charset="-122"/>
              </a:rPr>
              <a:t>2. 20</a:t>
            </a:r>
            <a:r>
              <a:rPr lang="zh-CN" altLang="en-US" sz="2400">
                <a:latin typeface="微软雅黑" panose="020B0503020204020204" pitchFamily="34" charset="-122"/>
                <a:ea typeface="微软雅黑" panose="020B0503020204020204" pitchFamily="34" charset="-122"/>
              </a:rPr>
              <a:t>个基站组成的无向图</a:t>
            </a:r>
          </a:p>
        </p:txBody>
      </p:sp>
      <p:cxnSp>
        <p:nvCxnSpPr>
          <p:cNvPr id="19460" name="直接箭头连接符 2"/>
          <p:cNvCxnSpPr>
            <a:cxnSpLocks noChangeShapeType="1"/>
          </p:cNvCxnSpPr>
          <p:nvPr/>
        </p:nvCxnSpPr>
        <p:spPr bwMode="auto">
          <a:xfrm>
            <a:off x="334434" y="47626"/>
            <a:ext cx="865717" cy="233363"/>
          </a:xfrm>
          <a:prstGeom prst="straightConnector1">
            <a:avLst/>
          </a:prstGeom>
          <a:noFill/>
          <a:ln w="28575" algn="ctr">
            <a:solidFill>
              <a:srgbClr val="7030A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cxnSp>
      <p:sp>
        <p:nvSpPr>
          <p:cNvPr id="19461" name="任意多边形 1"/>
          <p:cNvSpPr>
            <a:spLocks/>
          </p:cNvSpPr>
          <p:nvPr/>
        </p:nvSpPr>
        <p:spPr bwMode="auto">
          <a:xfrm>
            <a:off x="9704918" y="2925247"/>
            <a:ext cx="2161116" cy="369332"/>
          </a:xfrm>
          <a:custGeom>
            <a:avLst/>
            <a:gdLst>
              <a:gd name="T0" fmla="*/ 463589 w 1619713"/>
              <a:gd name="T1" fmla="*/ 1464 h 2858974"/>
              <a:gd name="T2" fmla="*/ 726666 w 1619713"/>
              <a:gd name="T3" fmla="*/ 33951 h 2858974"/>
              <a:gd name="T4" fmla="*/ 792434 w 1619713"/>
              <a:gd name="T5" fmla="*/ 50200 h 2858974"/>
              <a:gd name="T6" fmla="*/ 1022626 w 1619713"/>
              <a:gd name="T7" fmla="*/ 66448 h 2858974"/>
              <a:gd name="T8" fmla="*/ 1121279 w 1619713"/>
              <a:gd name="T9" fmla="*/ 98935 h 2858974"/>
              <a:gd name="T10" fmla="*/ 1170606 w 1619713"/>
              <a:gd name="T11" fmla="*/ 115177 h 2858974"/>
              <a:gd name="T12" fmla="*/ 1318586 w 1619713"/>
              <a:gd name="T13" fmla="*/ 147670 h 2858974"/>
              <a:gd name="T14" fmla="*/ 1532335 w 1619713"/>
              <a:gd name="T15" fmla="*/ 196401 h 2858974"/>
              <a:gd name="T16" fmla="*/ 1565219 w 1619713"/>
              <a:gd name="T17" fmla="*/ 293868 h 2858974"/>
              <a:gd name="T18" fmla="*/ 1581663 w 1619713"/>
              <a:gd name="T19" fmla="*/ 342603 h 2858974"/>
              <a:gd name="T20" fmla="*/ 1630988 w 1619713"/>
              <a:gd name="T21" fmla="*/ 699983 h 2858974"/>
              <a:gd name="T22" fmla="*/ 1581663 w 1619713"/>
              <a:gd name="T23" fmla="*/ 1544701 h 2858974"/>
              <a:gd name="T24" fmla="*/ 1548778 w 1619713"/>
              <a:gd name="T25" fmla="*/ 1625924 h 2858974"/>
              <a:gd name="T26" fmla="*/ 1515892 w 1619713"/>
              <a:gd name="T27" fmla="*/ 1739636 h 2858974"/>
              <a:gd name="T28" fmla="*/ 1450124 w 1619713"/>
              <a:gd name="T29" fmla="*/ 1869595 h 2858974"/>
              <a:gd name="T30" fmla="*/ 1367913 w 1619713"/>
              <a:gd name="T31" fmla="*/ 2015794 h 2858974"/>
              <a:gd name="T32" fmla="*/ 1351471 w 1619713"/>
              <a:gd name="T33" fmla="*/ 2600599 h 2858974"/>
              <a:gd name="T34" fmla="*/ 1335029 w 1619713"/>
              <a:gd name="T35" fmla="*/ 2665578 h 2858974"/>
              <a:gd name="T36" fmla="*/ 1285702 w 1619713"/>
              <a:gd name="T37" fmla="*/ 2698067 h 2858974"/>
              <a:gd name="T38" fmla="*/ 1236375 w 1619713"/>
              <a:gd name="T39" fmla="*/ 2746800 h 2858974"/>
              <a:gd name="T40" fmla="*/ 1187048 w 1619713"/>
              <a:gd name="T41" fmla="*/ 2779290 h 2858974"/>
              <a:gd name="T42" fmla="*/ 1137721 w 1619713"/>
              <a:gd name="T43" fmla="*/ 2828022 h 2858974"/>
              <a:gd name="T44" fmla="*/ 1088396 w 1619713"/>
              <a:gd name="T45" fmla="*/ 2844269 h 2858974"/>
              <a:gd name="T46" fmla="*/ 578685 w 1619713"/>
              <a:gd name="T47" fmla="*/ 2811780 h 2858974"/>
              <a:gd name="T48" fmla="*/ 496474 w 1619713"/>
              <a:gd name="T49" fmla="*/ 2779290 h 2858974"/>
              <a:gd name="T50" fmla="*/ 430705 w 1619713"/>
              <a:gd name="T51" fmla="*/ 2763046 h 2858974"/>
              <a:gd name="T52" fmla="*/ 332051 w 1619713"/>
              <a:gd name="T53" fmla="*/ 2681822 h 2858974"/>
              <a:gd name="T54" fmla="*/ 249840 w 1619713"/>
              <a:gd name="T55" fmla="*/ 2616844 h 2858974"/>
              <a:gd name="T56" fmla="*/ 200514 w 1619713"/>
              <a:gd name="T57" fmla="*/ 2551867 h 2858974"/>
              <a:gd name="T58" fmla="*/ 134743 w 1619713"/>
              <a:gd name="T59" fmla="*/ 2486888 h 2858974"/>
              <a:gd name="T60" fmla="*/ 118305 w 1619713"/>
              <a:gd name="T61" fmla="*/ 2438153 h 2858974"/>
              <a:gd name="T62" fmla="*/ 19653 w 1619713"/>
              <a:gd name="T63" fmla="*/ 2373175 h 2858974"/>
              <a:gd name="T64" fmla="*/ 19653 w 1619713"/>
              <a:gd name="T65" fmla="*/ 2097017 h 2858974"/>
              <a:gd name="T66" fmla="*/ 68979 w 1619713"/>
              <a:gd name="T67" fmla="*/ 1999549 h 2858974"/>
              <a:gd name="T68" fmla="*/ 101859 w 1619713"/>
              <a:gd name="T69" fmla="*/ 1820859 h 2858974"/>
              <a:gd name="T70" fmla="*/ 118305 w 1619713"/>
              <a:gd name="T71" fmla="*/ 1739636 h 2858974"/>
              <a:gd name="T72" fmla="*/ 151187 w 1619713"/>
              <a:gd name="T73" fmla="*/ 1284789 h 2858974"/>
              <a:gd name="T74" fmla="*/ 200514 w 1619713"/>
              <a:gd name="T75" fmla="*/ 1122342 h 2858974"/>
              <a:gd name="T76" fmla="*/ 233399 w 1619713"/>
              <a:gd name="T77" fmla="*/ 992387 h 2858974"/>
              <a:gd name="T78" fmla="*/ 282726 w 1619713"/>
              <a:gd name="T79" fmla="*/ 927407 h 2858974"/>
              <a:gd name="T80" fmla="*/ 348494 w 1619713"/>
              <a:gd name="T81" fmla="*/ 781206 h 2858974"/>
              <a:gd name="T82" fmla="*/ 364936 w 1619713"/>
              <a:gd name="T83" fmla="*/ 716228 h 2858974"/>
              <a:gd name="T84" fmla="*/ 381378 w 1619713"/>
              <a:gd name="T85" fmla="*/ 667494 h 2858974"/>
              <a:gd name="T86" fmla="*/ 397821 w 1619713"/>
              <a:gd name="T87" fmla="*/ 423825 h 2858974"/>
              <a:gd name="T88" fmla="*/ 447147 w 1619713"/>
              <a:gd name="T89" fmla="*/ 358847 h 2858974"/>
              <a:gd name="T90" fmla="*/ 463589 w 1619713"/>
              <a:gd name="T91" fmla="*/ 82687 h 2858974"/>
              <a:gd name="T92" fmla="*/ 463589 w 1619713"/>
              <a:gd name="T93" fmla="*/ 1464 h 285897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19713" h="2858974">
                <a:moveTo>
                  <a:pt x="460385" y="1474"/>
                </a:moveTo>
                <a:cubicBezTo>
                  <a:pt x="503928" y="-6690"/>
                  <a:pt x="634850" y="21112"/>
                  <a:pt x="721642" y="34131"/>
                </a:cubicBezTo>
                <a:cubicBezTo>
                  <a:pt x="743835" y="37460"/>
                  <a:pt x="764652" y="47982"/>
                  <a:pt x="786956" y="50460"/>
                </a:cubicBezTo>
                <a:cubicBezTo>
                  <a:pt x="862883" y="58896"/>
                  <a:pt x="939356" y="61345"/>
                  <a:pt x="1015556" y="66788"/>
                </a:cubicBezTo>
                <a:lnTo>
                  <a:pt x="1113528" y="99445"/>
                </a:lnTo>
                <a:cubicBezTo>
                  <a:pt x="1129856" y="104888"/>
                  <a:pt x="1145711" y="112040"/>
                  <a:pt x="1162513" y="115774"/>
                </a:cubicBezTo>
                <a:lnTo>
                  <a:pt x="1309471" y="148431"/>
                </a:lnTo>
                <a:cubicBezTo>
                  <a:pt x="1532688" y="200952"/>
                  <a:pt x="1355484" y="164165"/>
                  <a:pt x="1521742" y="197417"/>
                </a:cubicBezTo>
                <a:lnTo>
                  <a:pt x="1554399" y="295388"/>
                </a:lnTo>
                <a:lnTo>
                  <a:pt x="1570728" y="344374"/>
                </a:lnTo>
                <a:cubicBezTo>
                  <a:pt x="1612378" y="594273"/>
                  <a:pt x="1596797" y="474430"/>
                  <a:pt x="1619713" y="703602"/>
                </a:cubicBezTo>
                <a:cubicBezTo>
                  <a:pt x="1603385" y="986631"/>
                  <a:pt x="1595501" y="1270273"/>
                  <a:pt x="1570728" y="1552688"/>
                </a:cubicBezTo>
                <a:cubicBezTo>
                  <a:pt x="1568167" y="1581887"/>
                  <a:pt x="1547340" y="1606524"/>
                  <a:pt x="1538071" y="1634331"/>
                </a:cubicBezTo>
                <a:cubicBezTo>
                  <a:pt x="1522481" y="1681100"/>
                  <a:pt x="1525070" y="1705386"/>
                  <a:pt x="1505413" y="1748631"/>
                </a:cubicBezTo>
                <a:cubicBezTo>
                  <a:pt x="1485268" y="1792950"/>
                  <a:pt x="1455494" y="1833076"/>
                  <a:pt x="1440099" y="1879260"/>
                </a:cubicBezTo>
                <a:cubicBezTo>
                  <a:pt x="1400140" y="1999138"/>
                  <a:pt x="1431783" y="1952890"/>
                  <a:pt x="1358456" y="2026217"/>
                </a:cubicBezTo>
                <a:cubicBezTo>
                  <a:pt x="1378085" y="2359899"/>
                  <a:pt x="1387637" y="2265147"/>
                  <a:pt x="1342128" y="2614045"/>
                </a:cubicBezTo>
                <a:cubicBezTo>
                  <a:pt x="1339225" y="2636298"/>
                  <a:pt x="1338247" y="2660687"/>
                  <a:pt x="1325799" y="2679360"/>
                </a:cubicBezTo>
                <a:cubicBezTo>
                  <a:pt x="1314913" y="2695689"/>
                  <a:pt x="1291889" y="2699454"/>
                  <a:pt x="1276813" y="2712017"/>
                </a:cubicBezTo>
                <a:cubicBezTo>
                  <a:pt x="1259073" y="2726800"/>
                  <a:pt x="1245568" y="2746219"/>
                  <a:pt x="1227828" y="2761002"/>
                </a:cubicBezTo>
                <a:cubicBezTo>
                  <a:pt x="1212752" y="2773565"/>
                  <a:pt x="1193918" y="2781097"/>
                  <a:pt x="1178842" y="2793660"/>
                </a:cubicBezTo>
                <a:cubicBezTo>
                  <a:pt x="1161102" y="2808443"/>
                  <a:pt x="1149070" y="2829836"/>
                  <a:pt x="1129856" y="2842645"/>
                </a:cubicBezTo>
                <a:cubicBezTo>
                  <a:pt x="1115535" y="2852192"/>
                  <a:pt x="1097199" y="2853531"/>
                  <a:pt x="1080871" y="2858974"/>
                </a:cubicBezTo>
                <a:cubicBezTo>
                  <a:pt x="912142" y="2848088"/>
                  <a:pt x="742730" y="2844989"/>
                  <a:pt x="574685" y="2826317"/>
                </a:cubicBezTo>
                <a:cubicBezTo>
                  <a:pt x="545554" y="2823080"/>
                  <a:pt x="520849" y="2802929"/>
                  <a:pt x="493042" y="2793660"/>
                </a:cubicBezTo>
                <a:cubicBezTo>
                  <a:pt x="471752" y="2786563"/>
                  <a:pt x="449499" y="2782774"/>
                  <a:pt x="427728" y="2777331"/>
                </a:cubicBezTo>
                <a:cubicBezTo>
                  <a:pt x="306111" y="2696254"/>
                  <a:pt x="455475" y="2800454"/>
                  <a:pt x="329756" y="2695688"/>
                </a:cubicBezTo>
                <a:cubicBezTo>
                  <a:pt x="272233" y="2647752"/>
                  <a:pt x="291297" y="2682194"/>
                  <a:pt x="248113" y="2630374"/>
                </a:cubicBezTo>
                <a:cubicBezTo>
                  <a:pt x="230691" y="2609468"/>
                  <a:pt x="217049" y="2585541"/>
                  <a:pt x="199128" y="2565060"/>
                </a:cubicBezTo>
                <a:cubicBezTo>
                  <a:pt x="178853" y="2541888"/>
                  <a:pt x="133813" y="2499745"/>
                  <a:pt x="133813" y="2499745"/>
                </a:cubicBezTo>
                <a:cubicBezTo>
                  <a:pt x="128370" y="2483417"/>
                  <a:pt x="129655" y="2462930"/>
                  <a:pt x="117485" y="2450760"/>
                </a:cubicBezTo>
                <a:cubicBezTo>
                  <a:pt x="89732" y="2423007"/>
                  <a:pt x="19513" y="2385445"/>
                  <a:pt x="19513" y="2385445"/>
                </a:cubicBezTo>
                <a:cubicBezTo>
                  <a:pt x="311" y="2270227"/>
                  <a:pt x="-12539" y="2244082"/>
                  <a:pt x="19513" y="2107860"/>
                </a:cubicBezTo>
                <a:cubicBezTo>
                  <a:pt x="27876" y="2072319"/>
                  <a:pt x="54939" y="2043789"/>
                  <a:pt x="68499" y="2009888"/>
                </a:cubicBezTo>
                <a:cubicBezTo>
                  <a:pt x="86414" y="1965100"/>
                  <a:pt x="94943" y="1867555"/>
                  <a:pt x="101156" y="1830274"/>
                </a:cubicBezTo>
                <a:cubicBezTo>
                  <a:pt x="105719" y="1802898"/>
                  <a:pt x="112042" y="1775845"/>
                  <a:pt x="117485" y="1748631"/>
                </a:cubicBezTo>
                <a:cubicBezTo>
                  <a:pt x="128371" y="1596231"/>
                  <a:pt x="136309" y="1443592"/>
                  <a:pt x="150142" y="1291431"/>
                </a:cubicBezTo>
                <a:cubicBezTo>
                  <a:pt x="159064" y="1193292"/>
                  <a:pt x="170058" y="1222624"/>
                  <a:pt x="199128" y="1128145"/>
                </a:cubicBezTo>
                <a:cubicBezTo>
                  <a:pt x="212327" y="1085247"/>
                  <a:pt x="204855" y="1033423"/>
                  <a:pt x="231785" y="997517"/>
                </a:cubicBezTo>
                <a:cubicBezTo>
                  <a:pt x="248114" y="975745"/>
                  <a:pt x="267869" y="956164"/>
                  <a:pt x="280771" y="932202"/>
                </a:cubicBezTo>
                <a:cubicBezTo>
                  <a:pt x="306185" y="885004"/>
                  <a:pt x="326842" y="835278"/>
                  <a:pt x="346085" y="785245"/>
                </a:cubicBezTo>
                <a:cubicBezTo>
                  <a:pt x="354141" y="764299"/>
                  <a:pt x="356248" y="741509"/>
                  <a:pt x="362413" y="719931"/>
                </a:cubicBezTo>
                <a:cubicBezTo>
                  <a:pt x="367141" y="703381"/>
                  <a:pt x="373299" y="687274"/>
                  <a:pt x="378742" y="670945"/>
                </a:cubicBezTo>
                <a:cubicBezTo>
                  <a:pt x="384185" y="589302"/>
                  <a:pt x="378214" y="506086"/>
                  <a:pt x="395071" y="426017"/>
                </a:cubicBezTo>
                <a:cubicBezTo>
                  <a:pt x="400677" y="399386"/>
                  <a:pt x="438964" y="387436"/>
                  <a:pt x="444056" y="360702"/>
                </a:cubicBezTo>
                <a:cubicBezTo>
                  <a:pt x="461399" y="269651"/>
                  <a:pt x="446635" y="174780"/>
                  <a:pt x="460385" y="83117"/>
                </a:cubicBezTo>
                <a:cubicBezTo>
                  <a:pt x="463296" y="63710"/>
                  <a:pt x="416842" y="9638"/>
                  <a:pt x="460385" y="1474"/>
                </a:cubicBezTo>
                <a:close/>
              </a:path>
            </a:pathLst>
          </a:custGeom>
          <a:noFill/>
          <a:ln w="38100" cap="flat" cmpd="sng" algn="ctr">
            <a:solidFill>
              <a:srgbClr val="00B05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latin typeface="微软雅黑" panose="020B0503020204020204" pitchFamily="34" charset="-122"/>
              <a:ea typeface="微软雅黑" panose="020B0503020204020204" pitchFamily="34" charset="-122"/>
            </a:endParaRPr>
          </a:p>
        </p:txBody>
      </p:sp>
      <p:sp>
        <p:nvSpPr>
          <p:cNvPr id="19462" name="TextBox 31"/>
          <p:cNvSpPr txBox="1">
            <a:spLocks noChangeArrowheads="1"/>
          </p:cNvSpPr>
          <p:nvPr/>
        </p:nvSpPr>
        <p:spPr bwMode="auto">
          <a:xfrm>
            <a:off x="8851901" y="1198564"/>
            <a:ext cx="2505814" cy="369332"/>
          </a:xfrm>
          <a:prstGeom prst="rect">
            <a:avLst/>
          </a:prstGeom>
          <a:solidFill>
            <a:srgbClr val="FFFF00"/>
          </a:solidFill>
          <a:ln w="9525">
            <a:solidFill>
              <a:schemeClr val="tx1"/>
            </a:solidFill>
            <a:miter lim="800000"/>
            <a:headEnd/>
            <a:tailEnd/>
          </a:ln>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a:latin typeface="微软雅黑" panose="020B0503020204020204" pitchFamily="34" charset="-122"/>
                <a:ea typeface="微软雅黑" panose="020B0503020204020204" pitchFamily="34" charset="-122"/>
              </a:rPr>
              <a:t>去除顶点</a:t>
            </a:r>
            <a:r>
              <a:rPr lang="en-US" altLang="zh-CN">
                <a:latin typeface="微软雅黑" panose="020B0503020204020204" pitchFamily="34" charset="-122"/>
                <a:ea typeface="微软雅黑" panose="020B0503020204020204" pitchFamily="34" charset="-122"/>
              </a:rPr>
              <a:t>{6,4}</a:t>
            </a:r>
            <a:r>
              <a:rPr lang="zh-CN" altLang="en-US">
                <a:latin typeface="微软雅黑" panose="020B0503020204020204" pitchFamily="34" charset="-122"/>
                <a:ea typeface="微软雅黑" panose="020B0503020204020204" pitchFamily="34" charset="-122"/>
              </a:rPr>
              <a:t>及关联边</a:t>
            </a:r>
          </a:p>
        </p:txBody>
      </p:sp>
    </p:spTree>
    <p:extLst>
      <p:ext uri="{BB962C8B-B14F-4D97-AF65-F5344CB8AC3E}">
        <p14:creationId xmlns:p14="http://schemas.microsoft.com/office/powerpoint/2010/main" val="1902169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32"/>
          <p:cNvGrpSpPr>
            <a:grpSpLocks/>
          </p:cNvGrpSpPr>
          <p:nvPr/>
        </p:nvGrpSpPr>
        <p:grpSpPr bwMode="auto">
          <a:xfrm>
            <a:off x="1200152" y="1"/>
            <a:ext cx="10560049" cy="6569075"/>
            <a:chOff x="567" y="0"/>
            <a:chExt cx="4989" cy="4138"/>
          </a:xfrm>
        </p:grpSpPr>
        <p:pic>
          <p:nvPicPr>
            <p:cNvPr id="20484" name="Picture 4" descr="22个基站截图—v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 y="30"/>
              <a:ext cx="4816" cy="4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矩形 4"/>
            <p:cNvSpPr>
              <a:spLocks noChangeArrowheads="1"/>
            </p:cNvSpPr>
            <p:nvPr/>
          </p:nvSpPr>
          <p:spPr bwMode="auto">
            <a:xfrm>
              <a:off x="567" y="167"/>
              <a:ext cx="578" cy="233"/>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9" name="矩形 8"/>
            <p:cNvSpPr/>
            <p:nvPr/>
          </p:nvSpPr>
          <p:spPr bwMode="auto">
            <a:xfrm>
              <a:off x="4401" y="2784"/>
              <a:ext cx="315"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a:t>
              </a:r>
              <a:endParaRPr lang="zh-CN" altLang="en-US" dirty="0">
                <a:ea typeface="宋体" pitchFamily="2" charset="-122"/>
              </a:endParaRPr>
            </a:p>
          </p:txBody>
        </p:sp>
        <p:sp>
          <p:nvSpPr>
            <p:cNvPr id="11" name="矩形 10"/>
            <p:cNvSpPr/>
            <p:nvPr/>
          </p:nvSpPr>
          <p:spPr bwMode="auto">
            <a:xfrm>
              <a:off x="5136" y="2417"/>
              <a:ext cx="315" cy="23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4</a:t>
              </a:r>
              <a:endParaRPr lang="zh-CN" altLang="en-US" dirty="0">
                <a:ea typeface="宋体" pitchFamily="2" charset="-122"/>
              </a:endParaRPr>
            </a:p>
          </p:txBody>
        </p:sp>
        <p:sp>
          <p:nvSpPr>
            <p:cNvPr id="12" name="矩形 11"/>
            <p:cNvSpPr/>
            <p:nvPr/>
          </p:nvSpPr>
          <p:spPr bwMode="auto">
            <a:xfrm>
              <a:off x="5346" y="1161"/>
              <a:ext cx="210" cy="23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6</a:t>
              </a:r>
              <a:endParaRPr lang="zh-CN" altLang="en-US" dirty="0">
                <a:ea typeface="宋体" pitchFamily="2" charset="-122"/>
              </a:endParaRPr>
            </a:p>
          </p:txBody>
        </p:sp>
        <p:sp>
          <p:nvSpPr>
            <p:cNvPr id="13" name="矩形 12"/>
            <p:cNvSpPr/>
            <p:nvPr/>
          </p:nvSpPr>
          <p:spPr bwMode="auto">
            <a:xfrm>
              <a:off x="4243" y="1842"/>
              <a:ext cx="315"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8</a:t>
              </a:r>
              <a:endParaRPr lang="zh-CN" altLang="en-US" dirty="0">
                <a:ea typeface="宋体" pitchFamily="2" charset="-122"/>
              </a:endParaRPr>
            </a:p>
          </p:txBody>
        </p:sp>
        <p:sp>
          <p:nvSpPr>
            <p:cNvPr id="14" name="矩形 13"/>
            <p:cNvSpPr/>
            <p:nvPr/>
          </p:nvSpPr>
          <p:spPr bwMode="auto">
            <a:xfrm>
              <a:off x="4296" y="995"/>
              <a:ext cx="367"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18</a:t>
              </a:r>
              <a:endParaRPr lang="zh-CN" altLang="en-US" dirty="0">
                <a:ea typeface="宋体" pitchFamily="2" charset="-122"/>
              </a:endParaRPr>
            </a:p>
          </p:txBody>
        </p:sp>
        <p:sp>
          <p:nvSpPr>
            <p:cNvPr id="15" name="矩形 14"/>
            <p:cNvSpPr/>
            <p:nvPr/>
          </p:nvSpPr>
          <p:spPr bwMode="auto">
            <a:xfrm>
              <a:off x="3035" y="1466"/>
              <a:ext cx="368"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19</a:t>
              </a:r>
              <a:endParaRPr lang="zh-CN" altLang="en-US" dirty="0">
                <a:ea typeface="宋体" pitchFamily="2" charset="-122"/>
              </a:endParaRPr>
            </a:p>
          </p:txBody>
        </p:sp>
        <p:sp>
          <p:nvSpPr>
            <p:cNvPr id="16" name="矩形 15"/>
            <p:cNvSpPr/>
            <p:nvPr/>
          </p:nvSpPr>
          <p:spPr bwMode="auto">
            <a:xfrm>
              <a:off x="2930" y="733"/>
              <a:ext cx="315"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11</a:t>
              </a:r>
              <a:endParaRPr lang="zh-CN" altLang="en-US" dirty="0">
                <a:ea typeface="宋体" pitchFamily="2" charset="-122"/>
              </a:endParaRPr>
            </a:p>
          </p:txBody>
        </p:sp>
        <p:sp>
          <p:nvSpPr>
            <p:cNvPr id="17" name="矩形 16"/>
            <p:cNvSpPr/>
            <p:nvPr/>
          </p:nvSpPr>
          <p:spPr bwMode="auto">
            <a:xfrm>
              <a:off x="2825" y="62"/>
              <a:ext cx="473"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22</a:t>
              </a:r>
              <a:endParaRPr lang="zh-CN" altLang="en-US" dirty="0">
                <a:ea typeface="宋体" pitchFamily="2" charset="-122"/>
              </a:endParaRPr>
            </a:p>
          </p:txBody>
        </p:sp>
        <p:sp>
          <p:nvSpPr>
            <p:cNvPr id="18" name="矩形 17"/>
            <p:cNvSpPr/>
            <p:nvPr/>
          </p:nvSpPr>
          <p:spPr bwMode="auto">
            <a:xfrm>
              <a:off x="1355" y="524"/>
              <a:ext cx="367"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17</a:t>
              </a:r>
              <a:endParaRPr lang="zh-CN" altLang="en-US" dirty="0">
                <a:ea typeface="宋体" pitchFamily="2" charset="-122"/>
              </a:endParaRPr>
            </a:p>
          </p:txBody>
        </p:sp>
        <p:sp>
          <p:nvSpPr>
            <p:cNvPr id="19" name="矩形 18"/>
            <p:cNvSpPr/>
            <p:nvPr/>
          </p:nvSpPr>
          <p:spPr bwMode="auto">
            <a:xfrm>
              <a:off x="1932" y="1004"/>
              <a:ext cx="316"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7</a:t>
              </a:r>
              <a:endParaRPr lang="zh-CN" altLang="en-US" dirty="0">
                <a:ea typeface="宋体" pitchFamily="2" charset="-122"/>
              </a:endParaRPr>
            </a:p>
          </p:txBody>
        </p:sp>
        <p:sp>
          <p:nvSpPr>
            <p:cNvPr id="20" name="矩形 19"/>
            <p:cNvSpPr/>
            <p:nvPr/>
          </p:nvSpPr>
          <p:spPr bwMode="auto">
            <a:xfrm>
              <a:off x="1407" y="1947"/>
              <a:ext cx="368"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16</a:t>
              </a:r>
              <a:endParaRPr lang="zh-CN" altLang="en-US" dirty="0">
                <a:ea typeface="宋体" pitchFamily="2" charset="-122"/>
              </a:endParaRPr>
            </a:p>
          </p:txBody>
        </p:sp>
        <p:sp>
          <p:nvSpPr>
            <p:cNvPr id="21" name="矩形 20"/>
            <p:cNvSpPr/>
            <p:nvPr/>
          </p:nvSpPr>
          <p:spPr bwMode="auto">
            <a:xfrm>
              <a:off x="1985" y="3507"/>
              <a:ext cx="368" cy="23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12</a:t>
              </a:r>
              <a:endParaRPr lang="zh-CN" altLang="en-US" dirty="0">
                <a:ea typeface="宋体" pitchFamily="2" charset="-122"/>
              </a:endParaRPr>
            </a:p>
          </p:txBody>
        </p:sp>
        <p:sp>
          <p:nvSpPr>
            <p:cNvPr id="22" name="矩形 21"/>
            <p:cNvSpPr/>
            <p:nvPr/>
          </p:nvSpPr>
          <p:spPr bwMode="auto">
            <a:xfrm>
              <a:off x="3035" y="3665"/>
              <a:ext cx="368"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14</a:t>
              </a:r>
              <a:endParaRPr lang="zh-CN" altLang="en-US" dirty="0">
                <a:ea typeface="宋体" pitchFamily="2" charset="-122"/>
              </a:endParaRPr>
            </a:p>
          </p:txBody>
        </p:sp>
        <p:sp>
          <p:nvSpPr>
            <p:cNvPr id="23" name="矩形 22"/>
            <p:cNvSpPr/>
            <p:nvPr/>
          </p:nvSpPr>
          <p:spPr bwMode="auto">
            <a:xfrm>
              <a:off x="3088" y="2523"/>
              <a:ext cx="374"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21</a:t>
              </a:r>
              <a:endParaRPr lang="zh-CN" altLang="en-US" dirty="0">
                <a:ea typeface="宋体" pitchFamily="2" charset="-122"/>
              </a:endParaRPr>
            </a:p>
          </p:txBody>
        </p:sp>
        <p:sp>
          <p:nvSpPr>
            <p:cNvPr id="24" name="矩形 23"/>
            <p:cNvSpPr/>
            <p:nvPr/>
          </p:nvSpPr>
          <p:spPr bwMode="auto">
            <a:xfrm>
              <a:off x="3560" y="2513"/>
              <a:ext cx="368"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10</a:t>
              </a:r>
              <a:endParaRPr lang="zh-CN" altLang="en-US" dirty="0">
                <a:ea typeface="宋体" pitchFamily="2" charset="-122"/>
              </a:endParaRPr>
            </a:p>
          </p:txBody>
        </p:sp>
        <p:sp>
          <p:nvSpPr>
            <p:cNvPr id="25" name="矩形 24"/>
            <p:cNvSpPr/>
            <p:nvPr/>
          </p:nvSpPr>
          <p:spPr bwMode="auto">
            <a:xfrm>
              <a:off x="725" y="2470"/>
              <a:ext cx="367"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13</a:t>
              </a:r>
              <a:endParaRPr lang="zh-CN" altLang="en-US" dirty="0">
                <a:ea typeface="宋体" pitchFamily="2" charset="-122"/>
              </a:endParaRPr>
            </a:p>
          </p:txBody>
        </p:sp>
        <p:sp>
          <p:nvSpPr>
            <p:cNvPr id="26" name="矩形 25"/>
            <p:cNvSpPr/>
            <p:nvPr/>
          </p:nvSpPr>
          <p:spPr bwMode="auto">
            <a:xfrm>
              <a:off x="830" y="3246"/>
              <a:ext cx="315"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2</a:t>
              </a:r>
              <a:endParaRPr lang="zh-CN" altLang="en-US" dirty="0">
                <a:ea typeface="宋体" pitchFamily="2" charset="-122"/>
              </a:endParaRPr>
            </a:p>
          </p:txBody>
        </p:sp>
        <p:sp>
          <p:nvSpPr>
            <p:cNvPr id="27" name="矩形 26"/>
            <p:cNvSpPr/>
            <p:nvPr/>
          </p:nvSpPr>
          <p:spPr bwMode="auto">
            <a:xfrm>
              <a:off x="777" y="3874"/>
              <a:ext cx="368"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15</a:t>
              </a:r>
              <a:endParaRPr lang="zh-CN" altLang="en-US" dirty="0">
                <a:ea typeface="宋体" pitchFamily="2" charset="-122"/>
              </a:endParaRPr>
            </a:p>
          </p:txBody>
        </p:sp>
        <p:sp>
          <p:nvSpPr>
            <p:cNvPr id="28" name="矩形 27"/>
            <p:cNvSpPr/>
            <p:nvPr/>
          </p:nvSpPr>
          <p:spPr bwMode="auto">
            <a:xfrm>
              <a:off x="567" y="1894"/>
              <a:ext cx="315"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3</a:t>
              </a:r>
              <a:endParaRPr lang="zh-CN" altLang="en-US" dirty="0">
                <a:ea typeface="宋体" pitchFamily="2" charset="-122"/>
              </a:endParaRPr>
            </a:p>
          </p:txBody>
        </p:sp>
        <p:sp>
          <p:nvSpPr>
            <p:cNvPr id="29" name="矩形 28"/>
            <p:cNvSpPr/>
            <p:nvPr/>
          </p:nvSpPr>
          <p:spPr bwMode="auto">
            <a:xfrm>
              <a:off x="567" y="1004"/>
              <a:ext cx="315" cy="231"/>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9</a:t>
              </a:r>
              <a:endParaRPr lang="zh-CN" altLang="en-US" dirty="0">
                <a:ea typeface="宋体" pitchFamily="2" charset="-122"/>
              </a:endParaRPr>
            </a:p>
          </p:txBody>
        </p:sp>
        <p:sp>
          <p:nvSpPr>
            <p:cNvPr id="30" name="矩形 29"/>
            <p:cNvSpPr/>
            <p:nvPr/>
          </p:nvSpPr>
          <p:spPr bwMode="auto">
            <a:xfrm>
              <a:off x="1407" y="0"/>
              <a:ext cx="315" cy="23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5</a:t>
              </a:r>
              <a:endParaRPr lang="zh-CN" altLang="en-US" dirty="0">
                <a:ea typeface="宋体" pitchFamily="2" charset="-122"/>
              </a:endParaRPr>
            </a:p>
          </p:txBody>
        </p:sp>
        <p:sp>
          <p:nvSpPr>
            <p:cNvPr id="31" name="矩形 30"/>
            <p:cNvSpPr/>
            <p:nvPr/>
          </p:nvSpPr>
          <p:spPr bwMode="auto">
            <a:xfrm>
              <a:off x="567" y="157"/>
              <a:ext cx="368" cy="232"/>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ea typeface="宋体" pitchFamily="2" charset="-122"/>
                </a:rPr>
                <a:t>20</a:t>
              </a:r>
              <a:endParaRPr lang="zh-CN" altLang="en-US" dirty="0">
                <a:ea typeface="宋体" pitchFamily="2" charset="-122"/>
              </a:endParaRPr>
            </a:p>
          </p:txBody>
        </p:sp>
      </p:grpSp>
      <p:sp>
        <p:nvSpPr>
          <p:cNvPr id="20483" name="Text Box 33"/>
          <p:cNvSpPr txBox="1">
            <a:spLocks noChangeArrowheads="1"/>
          </p:cNvSpPr>
          <p:nvPr/>
        </p:nvSpPr>
        <p:spPr bwMode="auto">
          <a:xfrm>
            <a:off x="3917951" y="6092825"/>
            <a:ext cx="39469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a:t>图</a:t>
            </a:r>
            <a:r>
              <a:rPr lang="en-US" altLang="zh-CN" sz="2400"/>
              <a:t>3. 22</a:t>
            </a:r>
            <a:r>
              <a:rPr lang="zh-CN" altLang="en-US" sz="2400"/>
              <a:t>个城市组成的无向图</a:t>
            </a:r>
          </a:p>
        </p:txBody>
      </p:sp>
    </p:spTree>
    <p:extLst>
      <p:ext uri="{BB962C8B-B14F-4D97-AF65-F5344CB8AC3E}">
        <p14:creationId xmlns:p14="http://schemas.microsoft.com/office/powerpoint/2010/main" val="4207520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31"/>
          <p:cNvSpPr txBox="1">
            <a:spLocks noChangeArrowheads="1"/>
          </p:cNvSpPr>
          <p:nvPr/>
        </p:nvSpPr>
        <p:spPr bwMode="auto">
          <a:xfrm>
            <a:off x="6864352" y="6396038"/>
            <a:ext cx="39469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a:latin typeface="微软雅黑" panose="020B0503020204020204" pitchFamily="34" charset="-122"/>
                <a:ea typeface="微软雅黑" panose="020B0503020204020204" pitchFamily="34" charset="-122"/>
              </a:rPr>
              <a:t>图</a:t>
            </a:r>
            <a:r>
              <a:rPr lang="en-US" altLang="zh-CN" sz="2400">
                <a:latin typeface="微软雅黑" panose="020B0503020204020204" pitchFamily="34" charset="-122"/>
                <a:ea typeface="微软雅黑" panose="020B0503020204020204" pitchFamily="34" charset="-122"/>
              </a:rPr>
              <a:t>4. 30</a:t>
            </a:r>
            <a:r>
              <a:rPr lang="zh-CN" altLang="en-US" sz="2400">
                <a:latin typeface="微软雅黑" panose="020B0503020204020204" pitchFamily="34" charset="-122"/>
                <a:ea typeface="微软雅黑" panose="020B0503020204020204" pitchFamily="34" charset="-122"/>
              </a:rPr>
              <a:t>个基站组成的无向图</a:t>
            </a:r>
          </a:p>
        </p:txBody>
      </p:sp>
      <p:grpSp>
        <p:nvGrpSpPr>
          <p:cNvPr id="21507" name="组合 35"/>
          <p:cNvGrpSpPr>
            <a:grpSpLocks/>
          </p:cNvGrpSpPr>
          <p:nvPr/>
        </p:nvGrpSpPr>
        <p:grpSpPr bwMode="auto">
          <a:xfrm>
            <a:off x="285751" y="1"/>
            <a:ext cx="9812867" cy="6429375"/>
            <a:chOff x="1427163" y="146050"/>
            <a:chExt cx="7359650" cy="6429375"/>
          </a:xfrm>
        </p:grpSpPr>
        <p:pic>
          <p:nvPicPr>
            <p:cNvPr id="2150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188" y="146050"/>
              <a:ext cx="7286625" cy="642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矩形 37"/>
            <p:cNvSpPr/>
            <p:nvPr/>
          </p:nvSpPr>
          <p:spPr bwMode="auto">
            <a:xfrm>
              <a:off x="1427163" y="4437063"/>
              <a:ext cx="500062"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28</a:t>
              </a:r>
              <a:endParaRPr lang="zh-CN" altLang="en-US" dirty="0">
                <a:latin typeface="微软雅黑" panose="020B0503020204020204" pitchFamily="34" charset="-122"/>
                <a:ea typeface="微软雅黑" panose="020B0503020204020204" pitchFamily="34" charset="-122"/>
              </a:endParaRPr>
            </a:p>
          </p:txBody>
        </p:sp>
        <p:sp>
          <p:nvSpPr>
            <p:cNvPr id="39" name="矩形 38"/>
            <p:cNvSpPr/>
            <p:nvPr/>
          </p:nvSpPr>
          <p:spPr bwMode="auto">
            <a:xfrm>
              <a:off x="2268538" y="6021388"/>
              <a:ext cx="500062"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19</a:t>
              </a:r>
              <a:endParaRPr lang="zh-CN" altLang="en-US" dirty="0">
                <a:latin typeface="微软雅黑" panose="020B0503020204020204" pitchFamily="34" charset="-122"/>
                <a:ea typeface="微软雅黑" panose="020B0503020204020204" pitchFamily="34" charset="-122"/>
              </a:endParaRPr>
            </a:p>
          </p:txBody>
        </p:sp>
        <p:sp>
          <p:nvSpPr>
            <p:cNvPr id="40" name="矩形 39"/>
            <p:cNvSpPr/>
            <p:nvPr/>
          </p:nvSpPr>
          <p:spPr bwMode="auto">
            <a:xfrm>
              <a:off x="3419475" y="5949950"/>
              <a:ext cx="500063"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9</a:t>
              </a:r>
              <a:endParaRPr lang="zh-CN" altLang="en-US" dirty="0">
                <a:latin typeface="微软雅黑" panose="020B0503020204020204" pitchFamily="34" charset="-122"/>
                <a:ea typeface="微软雅黑" panose="020B0503020204020204" pitchFamily="34" charset="-122"/>
              </a:endParaRPr>
            </a:p>
          </p:txBody>
        </p:sp>
        <p:sp>
          <p:nvSpPr>
            <p:cNvPr id="41" name="矩形 40"/>
            <p:cNvSpPr/>
            <p:nvPr/>
          </p:nvSpPr>
          <p:spPr bwMode="auto">
            <a:xfrm>
              <a:off x="4232275" y="6205538"/>
              <a:ext cx="500063"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7</a:t>
              </a:r>
              <a:endParaRPr lang="zh-CN" altLang="en-US" dirty="0">
                <a:latin typeface="微软雅黑" panose="020B0503020204020204" pitchFamily="34" charset="-122"/>
                <a:ea typeface="微软雅黑" panose="020B0503020204020204" pitchFamily="34" charset="-122"/>
              </a:endParaRPr>
            </a:p>
          </p:txBody>
        </p:sp>
        <p:sp>
          <p:nvSpPr>
            <p:cNvPr id="42" name="矩形 41"/>
            <p:cNvSpPr/>
            <p:nvPr/>
          </p:nvSpPr>
          <p:spPr bwMode="auto">
            <a:xfrm>
              <a:off x="5446713" y="6199188"/>
              <a:ext cx="500062"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30</a:t>
              </a:r>
              <a:endParaRPr lang="zh-CN" altLang="en-US" dirty="0">
                <a:latin typeface="微软雅黑" panose="020B0503020204020204" pitchFamily="34" charset="-122"/>
                <a:ea typeface="微软雅黑" panose="020B0503020204020204" pitchFamily="34" charset="-122"/>
              </a:endParaRPr>
            </a:p>
          </p:txBody>
        </p:sp>
        <p:sp>
          <p:nvSpPr>
            <p:cNvPr id="43" name="矩形 42"/>
            <p:cNvSpPr/>
            <p:nvPr/>
          </p:nvSpPr>
          <p:spPr bwMode="auto">
            <a:xfrm>
              <a:off x="2700338" y="4838700"/>
              <a:ext cx="500062"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23</a:t>
              </a:r>
              <a:endParaRPr lang="zh-CN" altLang="en-US" dirty="0">
                <a:latin typeface="微软雅黑" panose="020B0503020204020204" pitchFamily="34" charset="-122"/>
                <a:ea typeface="微软雅黑" panose="020B0503020204020204" pitchFamily="34" charset="-122"/>
              </a:endParaRPr>
            </a:p>
          </p:txBody>
        </p:sp>
        <p:sp>
          <p:nvSpPr>
            <p:cNvPr id="44" name="矩形 43"/>
            <p:cNvSpPr/>
            <p:nvPr/>
          </p:nvSpPr>
          <p:spPr bwMode="auto">
            <a:xfrm>
              <a:off x="3179763" y="3573463"/>
              <a:ext cx="500062"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25</a:t>
              </a:r>
              <a:endParaRPr lang="zh-CN" altLang="en-US" dirty="0">
                <a:latin typeface="微软雅黑" panose="020B0503020204020204" pitchFamily="34" charset="-122"/>
                <a:ea typeface="微软雅黑" panose="020B0503020204020204" pitchFamily="34" charset="-122"/>
              </a:endParaRPr>
            </a:p>
          </p:txBody>
        </p:sp>
        <p:sp>
          <p:nvSpPr>
            <p:cNvPr id="45" name="矩形 44"/>
            <p:cNvSpPr/>
            <p:nvPr/>
          </p:nvSpPr>
          <p:spPr bwMode="auto">
            <a:xfrm>
              <a:off x="2509838" y="2798763"/>
              <a:ext cx="500062"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26</a:t>
              </a:r>
              <a:endParaRPr lang="zh-CN" altLang="en-US" dirty="0">
                <a:latin typeface="微软雅黑" panose="020B0503020204020204" pitchFamily="34" charset="-122"/>
                <a:ea typeface="微软雅黑" panose="020B0503020204020204" pitchFamily="34" charset="-122"/>
              </a:endParaRPr>
            </a:p>
          </p:txBody>
        </p:sp>
        <p:sp>
          <p:nvSpPr>
            <p:cNvPr id="46" name="矩形 45"/>
            <p:cNvSpPr/>
            <p:nvPr/>
          </p:nvSpPr>
          <p:spPr bwMode="auto">
            <a:xfrm>
              <a:off x="1427163" y="2684463"/>
              <a:ext cx="500062"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21</a:t>
              </a:r>
              <a:endParaRPr lang="zh-CN" altLang="en-US" dirty="0">
                <a:latin typeface="微软雅黑" panose="020B0503020204020204" pitchFamily="34" charset="-122"/>
                <a:ea typeface="微软雅黑" panose="020B0503020204020204" pitchFamily="34" charset="-122"/>
              </a:endParaRPr>
            </a:p>
          </p:txBody>
        </p:sp>
        <p:sp>
          <p:nvSpPr>
            <p:cNvPr id="47" name="矩形 46"/>
            <p:cNvSpPr/>
            <p:nvPr/>
          </p:nvSpPr>
          <p:spPr bwMode="auto">
            <a:xfrm>
              <a:off x="2022475" y="2078038"/>
              <a:ext cx="500063"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27</a:t>
              </a:r>
              <a:endParaRPr lang="zh-CN" altLang="en-US" dirty="0">
                <a:latin typeface="微软雅黑" panose="020B0503020204020204" pitchFamily="34" charset="-122"/>
                <a:ea typeface="微软雅黑" panose="020B0503020204020204" pitchFamily="34" charset="-122"/>
              </a:endParaRPr>
            </a:p>
          </p:txBody>
        </p:sp>
        <p:sp>
          <p:nvSpPr>
            <p:cNvPr id="48" name="矩形 47"/>
            <p:cNvSpPr/>
            <p:nvPr/>
          </p:nvSpPr>
          <p:spPr bwMode="auto">
            <a:xfrm>
              <a:off x="3400425" y="2078038"/>
              <a:ext cx="500063"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20</a:t>
              </a:r>
              <a:endParaRPr lang="zh-CN" altLang="en-US" dirty="0">
                <a:latin typeface="微软雅黑" panose="020B0503020204020204" pitchFamily="34" charset="-122"/>
                <a:ea typeface="微软雅黑" panose="020B0503020204020204" pitchFamily="34" charset="-122"/>
              </a:endParaRPr>
            </a:p>
          </p:txBody>
        </p:sp>
        <p:sp>
          <p:nvSpPr>
            <p:cNvPr id="49" name="矩形 48"/>
            <p:cNvSpPr/>
            <p:nvPr/>
          </p:nvSpPr>
          <p:spPr bwMode="auto">
            <a:xfrm>
              <a:off x="3181350" y="939800"/>
              <a:ext cx="500063"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22</a:t>
              </a:r>
              <a:endParaRPr lang="zh-CN" altLang="en-US" dirty="0">
                <a:latin typeface="微软雅黑" panose="020B0503020204020204" pitchFamily="34" charset="-122"/>
                <a:ea typeface="微软雅黑" panose="020B0503020204020204" pitchFamily="34" charset="-122"/>
              </a:endParaRPr>
            </a:p>
          </p:txBody>
        </p:sp>
        <p:sp>
          <p:nvSpPr>
            <p:cNvPr id="50" name="矩形 49"/>
            <p:cNvSpPr/>
            <p:nvPr/>
          </p:nvSpPr>
          <p:spPr bwMode="auto">
            <a:xfrm>
              <a:off x="4319588" y="146050"/>
              <a:ext cx="500062"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8</a:t>
              </a:r>
              <a:endParaRPr lang="zh-CN" altLang="en-US" dirty="0">
                <a:latin typeface="微软雅黑" panose="020B0503020204020204" pitchFamily="34" charset="-122"/>
                <a:ea typeface="微软雅黑" panose="020B0503020204020204" pitchFamily="34" charset="-122"/>
              </a:endParaRPr>
            </a:p>
          </p:txBody>
        </p:sp>
        <p:sp>
          <p:nvSpPr>
            <p:cNvPr id="51" name="矩形 50"/>
            <p:cNvSpPr/>
            <p:nvPr/>
          </p:nvSpPr>
          <p:spPr bwMode="auto">
            <a:xfrm>
              <a:off x="4211638" y="1335088"/>
              <a:ext cx="500062"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12</a:t>
              </a:r>
              <a:endParaRPr lang="zh-CN" altLang="en-US" dirty="0">
                <a:latin typeface="微软雅黑" panose="020B0503020204020204" pitchFamily="34" charset="-122"/>
                <a:ea typeface="微软雅黑" panose="020B0503020204020204" pitchFamily="34" charset="-122"/>
              </a:endParaRPr>
            </a:p>
          </p:txBody>
        </p:sp>
        <p:sp>
          <p:nvSpPr>
            <p:cNvPr id="52" name="矩形 51"/>
            <p:cNvSpPr/>
            <p:nvPr/>
          </p:nvSpPr>
          <p:spPr bwMode="auto">
            <a:xfrm>
              <a:off x="5195888" y="334963"/>
              <a:ext cx="500062"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16</a:t>
              </a:r>
              <a:endParaRPr lang="zh-CN" altLang="en-US" dirty="0">
                <a:latin typeface="微软雅黑" panose="020B0503020204020204" pitchFamily="34" charset="-122"/>
                <a:ea typeface="微软雅黑" panose="020B0503020204020204" pitchFamily="34" charset="-122"/>
              </a:endParaRPr>
            </a:p>
          </p:txBody>
        </p:sp>
        <p:sp>
          <p:nvSpPr>
            <p:cNvPr id="53" name="矩形 52"/>
            <p:cNvSpPr/>
            <p:nvPr/>
          </p:nvSpPr>
          <p:spPr bwMode="auto">
            <a:xfrm>
              <a:off x="5100638" y="1819275"/>
              <a:ext cx="500062"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18</a:t>
              </a:r>
              <a:endParaRPr lang="zh-CN" altLang="en-US" dirty="0">
                <a:latin typeface="微软雅黑" panose="020B0503020204020204" pitchFamily="34" charset="-122"/>
                <a:ea typeface="微软雅黑" panose="020B0503020204020204" pitchFamily="34" charset="-122"/>
              </a:endParaRPr>
            </a:p>
          </p:txBody>
        </p:sp>
        <p:sp>
          <p:nvSpPr>
            <p:cNvPr id="54" name="矩形 53"/>
            <p:cNvSpPr/>
            <p:nvPr/>
          </p:nvSpPr>
          <p:spPr bwMode="auto">
            <a:xfrm>
              <a:off x="5843588" y="1895475"/>
              <a:ext cx="500062"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11</a:t>
              </a:r>
              <a:endParaRPr lang="zh-CN" altLang="en-US" dirty="0">
                <a:latin typeface="微软雅黑" panose="020B0503020204020204" pitchFamily="34" charset="-122"/>
                <a:ea typeface="微软雅黑" panose="020B0503020204020204" pitchFamily="34" charset="-122"/>
              </a:endParaRPr>
            </a:p>
          </p:txBody>
        </p:sp>
        <p:sp>
          <p:nvSpPr>
            <p:cNvPr id="55" name="矩形 54"/>
            <p:cNvSpPr/>
            <p:nvPr/>
          </p:nvSpPr>
          <p:spPr bwMode="auto">
            <a:xfrm>
              <a:off x="6588125" y="1466850"/>
              <a:ext cx="500063"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29</a:t>
              </a:r>
              <a:endParaRPr lang="zh-CN" altLang="en-US" dirty="0">
                <a:latin typeface="微软雅黑" panose="020B0503020204020204" pitchFamily="34" charset="-122"/>
                <a:ea typeface="微软雅黑" panose="020B0503020204020204" pitchFamily="34" charset="-122"/>
              </a:endParaRPr>
            </a:p>
          </p:txBody>
        </p:sp>
        <p:sp>
          <p:nvSpPr>
            <p:cNvPr id="56" name="矩形 55"/>
            <p:cNvSpPr/>
            <p:nvPr/>
          </p:nvSpPr>
          <p:spPr bwMode="auto">
            <a:xfrm>
              <a:off x="6503988" y="236538"/>
              <a:ext cx="500062"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24</a:t>
              </a:r>
              <a:endParaRPr lang="zh-CN" altLang="en-US" dirty="0">
                <a:latin typeface="微软雅黑" panose="020B0503020204020204" pitchFamily="34" charset="-122"/>
                <a:ea typeface="微软雅黑" panose="020B0503020204020204" pitchFamily="34" charset="-122"/>
              </a:endParaRPr>
            </a:p>
          </p:txBody>
        </p:sp>
        <p:sp>
          <p:nvSpPr>
            <p:cNvPr id="57" name="矩形 56"/>
            <p:cNvSpPr/>
            <p:nvPr/>
          </p:nvSpPr>
          <p:spPr bwMode="auto">
            <a:xfrm>
              <a:off x="6800850" y="2397125"/>
              <a:ext cx="500063"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10</a:t>
              </a:r>
              <a:endParaRPr lang="zh-CN" altLang="en-US" dirty="0">
                <a:latin typeface="微软雅黑" panose="020B0503020204020204" pitchFamily="34" charset="-122"/>
                <a:ea typeface="微软雅黑" panose="020B0503020204020204" pitchFamily="34" charset="-122"/>
              </a:endParaRPr>
            </a:p>
          </p:txBody>
        </p:sp>
        <p:sp>
          <p:nvSpPr>
            <p:cNvPr id="58" name="矩形 57"/>
            <p:cNvSpPr/>
            <p:nvPr/>
          </p:nvSpPr>
          <p:spPr bwMode="auto">
            <a:xfrm>
              <a:off x="6119813" y="2973388"/>
              <a:ext cx="500062"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14</a:t>
              </a:r>
              <a:endParaRPr lang="zh-CN" altLang="en-US" dirty="0">
                <a:latin typeface="微软雅黑" panose="020B0503020204020204" pitchFamily="34" charset="-122"/>
                <a:ea typeface="微软雅黑" panose="020B0503020204020204" pitchFamily="34" charset="-122"/>
              </a:endParaRPr>
            </a:p>
          </p:txBody>
        </p:sp>
        <p:sp>
          <p:nvSpPr>
            <p:cNvPr id="59" name="矩形 58"/>
            <p:cNvSpPr/>
            <p:nvPr/>
          </p:nvSpPr>
          <p:spPr bwMode="auto">
            <a:xfrm>
              <a:off x="5816600" y="4148138"/>
              <a:ext cx="500063"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60" name="矩形 59"/>
            <p:cNvSpPr/>
            <p:nvPr/>
          </p:nvSpPr>
          <p:spPr bwMode="auto">
            <a:xfrm>
              <a:off x="4319588" y="3159125"/>
              <a:ext cx="500062"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15</a:t>
              </a:r>
              <a:endParaRPr lang="zh-CN" altLang="en-US" dirty="0">
                <a:latin typeface="微软雅黑" panose="020B0503020204020204" pitchFamily="34" charset="-122"/>
                <a:ea typeface="微软雅黑" panose="020B0503020204020204" pitchFamily="34" charset="-122"/>
              </a:endParaRPr>
            </a:p>
          </p:txBody>
        </p:sp>
        <p:sp>
          <p:nvSpPr>
            <p:cNvPr id="61" name="矩形 60"/>
            <p:cNvSpPr/>
            <p:nvPr/>
          </p:nvSpPr>
          <p:spPr bwMode="auto">
            <a:xfrm>
              <a:off x="4633913" y="4559300"/>
              <a:ext cx="500062"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62" name="矩形 61"/>
            <p:cNvSpPr/>
            <p:nvPr/>
          </p:nvSpPr>
          <p:spPr bwMode="auto">
            <a:xfrm>
              <a:off x="3854450" y="4773613"/>
              <a:ext cx="500063"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63" name="矩形 62"/>
            <p:cNvSpPr/>
            <p:nvPr/>
          </p:nvSpPr>
          <p:spPr bwMode="auto">
            <a:xfrm>
              <a:off x="5159375" y="5829300"/>
              <a:ext cx="500063"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p:txBody>
        </p:sp>
        <p:sp>
          <p:nvSpPr>
            <p:cNvPr id="64" name="矩形 63"/>
            <p:cNvSpPr/>
            <p:nvPr/>
          </p:nvSpPr>
          <p:spPr bwMode="auto">
            <a:xfrm>
              <a:off x="6443663" y="5526088"/>
              <a:ext cx="500062"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13</a:t>
              </a:r>
              <a:endParaRPr lang="zh-CN" altLang="en-US" dirty="0">
                <a:latin typeface="微软雅黑" panose="020B0503020204020204" pitchFamily="34" charset="-122"/>
                <a:ea typeface="微软雅黑" panose="020B0503020204020204" pitchFamily="34" charset="-122"/>
              </a:endParaRPr>
            </a:p>
          </p:txBody>
        </p:sp>
        <p:sp>
          <p:nvSpPr>
            <p:cNvPr id="65" name="矩形 64"/>
            <p:cNvSpPr/>
            <p:nvPr/>
          </p:nvSpPr>
          <p:spPr bwMode="auto">
            <a:xfrm>
              <a:off x="7300913" y="3943350"/>
              <a:ext cx="500062"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66" name="矩形 65"/>
            <p:cNvSpPr/>
            <p:nvPr/>
          </p:nvSpPr>
          <p:spPr bwMode="auto">
            <a:xfrm>
              <a:off x="7961313" y="3160713"/>
              <a:ext cx="500062"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17</a:t>
              </a:r>
              <a:endParaRPr lang="zh-CN" altLang="en-US" dirty="0">
                <a:latin typeface="微软雅黑" panose="020B0503020204020204" pitchFamily="34" charset="-122"/>
                <a:ea typeface="微软雅黑" panose="020B0503020204020204" pitchFamily="34" charset="-122"/>
              </a:endParaRPr>
            </a:p>
          </p:txBody>
        </p:sp>
        <p:sp>
          <p:nvSpPr>
            <p:cNvPr id="67" name="矩形 66"/>
            <p:cNvSpPr/>
            <p:nvPr/>
          </p:nvSpPr>
          <p:spPr bwMode="auto">
            <a:xfrm>
              <a:off x="8148638" y="1525588"/>
              <a:ext cx="500062"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grpSp>
      <p:sp>
        <p:nvSpPr>
          <p:cNvPr id="21508" name="矩形 1"/>
          <p:cNvSpPr>
            <a:spLocks noChangeArrowheads="1"/>
          </p:cNvSpPr>
          <p:nvPr/>
        </p:nvSpPr>
        <p:spPr bwMode="auto">
          <a:xfrm>
            <a:off x="8784167" y="1242497"/>
            <a:ext cx="1130300" cy="369332"/>
          </a:xfrm>
          <a:prstGeom prst="rect">
            <a:avLst/>
          </a:prstGeom>
          <a:noFill/>
          <a:ln w="28575"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91692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1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旅行商问题</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9" name="Rectangle 3"/>
          <p:cNvSpPr txBox="1">
            <a:spLocks noChangeArrowheads="1"/>
          </p:cNvSpPr>
          <p:nvPr/>
        </p:nvSpPr>
        <p:spPr>
          <a:xfrm>
            <a:off x="395288" y="1196975"/>
            <a:ext cx="11453812" cy="4895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00000"/>
              </a:lnSpc>
              <a:spcBef>
                <a:spcPts val="600"/>
              </a:spcBef>
              <a:buSzPct val="100000"/>
              <a:buFont typeface="Wingdings" panose="05000000000000000000" pitchFamily="2" charset="2"/>
              <a:buChar char="l"/>
              <a:defRPr/>
            </a:pPr>
            <a:r>
              <a:rPr lang="zh-CN" altLang="en-US" dirty="0">
                <a:latin typeface="微软雅黑" panose="020B0503020204020204" pitchFamily="34" charset="-122"/>
                <a:ea typeface="微软雅黑" panose="020B0503020204020204" pitchFamily="34" charset="-122"/>
              </a:rPr>
              <a:t>参照教科书，编程实现回溯法、分支限界法，求解旅行商问题，并对比</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个算法对同一规模问题的运行时间</a:t>
            </a:r>
          </a:p>
          <a:p>
            <a:endParaRPr lang="zh-CN" altLang="en-US" dirty="0">
              <a:latin typeface="微软雅黑" panose="020B0503020204020204" pitchFamily="34" charset="-122"/>
              <a:ea typeface="微软雅黑" panose="020B0503020204020204" pitchFamily="34" charset="-122"/>
            </a:endParaRPr>
          </a:p>
          <a:p>
            <a:pPr marL="342900" lvl="1" indent="-342900">
              <a:lnSpc>
                <a:spcPct val="100000"/>
              </a:lnSpc>
              <a:spcBef>
                <a:spcPts val="600"/>
              </a:spcBef>
              <a:buSzPct val="100000"/>
              <a:buFont typeface="Wingdings" panose="05000000000000000000" pitchFamily="2" charset="2"/>
              <a:buChar char="l"/>
              <a:defRPr/>
            </a:pPr>
            <a:r>
              <a:rPr lang="zh-CN" altLang="en-US" dirty="0">
                <a:latin typeface="微软雅黑" panose="020B0503020204020204" pitchFamily="34" charset="-122"/>
                <a:ea typeface="微软雅黑" panose="020B0503020204020204" pitchFamily="34" charset="-122"/>
              </a:rPr>
              <a:t>参照图</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、图</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，针对指定起始城市，计算最短旅行路径</a:t>
            </a:r>
          </a:p>
          <a:p>
            <a:pPr marL="800100" lvl="1" indent="-342900">
              <a:lnSpc>
                <a:spcPct val="100000"/>
              </a:lnSpc>
              <a:spcBef>
                <a:spcPts val="600"/>
              </a:spcBef>
              <a:buClr>
                <a:srgbClr val="FF0000"/>
              </a:buClr>
              <a:buSzPct val="80000"/>
              <a:buFont typeface="Wingdings" panose="05000000000000000000" pitchFamily="2" charset="2"/>
              <a:buChar char="n"/>
              <a:defRPr/>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图</a:t>
            </a:r>
            <a:r>
              <a:rPr lang="en-US" altLang="zh-CN" dirty="0">
                <a:latin typeface="微软雅黑" panose="020B0503020204020204" pitchFamily="34" charset="-122"/>
                <a:ea typeface="微软雅黑" panose="020B0503020204020204" pitchFamily="34" charset="-122"/>
              </a:rPr>
              <a:t>1 15</a:t>
            </a:r>
            <a:r>
              <a:rPr lang="zh-CN" altLang="en-US" dirty="0">
                <a:latin typeface="微软雅黑" panose="020B0503020204020204" pitchFamily="34" charset="-122"/>
                <a:ea typeface="微软雅黑" panose="020B0503020204020204" pitchFamily="34" charset="-122"/>
              </a:rPr>
              <a:t>个基站图，起始城市结点</a:t>
            </a:r>
            <a:r>
              <a:rPr lang="en-US" altLang="zh-CN" dirty="0">
                <a:latin typeface="微软雅黑" panose="020B0503020204020204" pitchFamily="34" charset="-122"/>
                <a:ea typeface="微软雅黑" panose="020B0503020204020204" pitchFamily="34" charset="-122"/>
              </a:rPr>
              <a:t>20</a:t>
            </a:r>
          </a:p>
          <a:p>
            <a:pPr marL="800100" lvl="1" indent="-342900">
              <a:lnSpc>
                <a:spcPct val="100000"/>
              </a:lnSpc>
              <a:spcBef>
                <a:spcPts val="600"/>
              </a:spcBef>
              <a:buClr>
                <a:srgbClr val="FF0000"/>
              </a:buClr>
              <a:buSzPct val="80000"/>
              <a:buFont typeface="Wingdings" panose="05000000000000000000" pitchFamily="2" charset="2"/>
              <a:buChar char="n"/>
              <a:defRPr/>
            </a:pPr>
            <a:r>
              <a:rPr lang="en-US" altLang="zh-CN" dirty="0">
                <a:latin typeface="微软雅黑" panose="020B0503020204020204" pitchFamily="34" charset="-122"/>
                <a:ea typeface="微软雅黑" panose="020B0503020204020204" pitchFamily="34" charset="-122"/>
              </a:rPr>
              <a:t>   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图</a:t>
            </a:r>
            <a:r>
              <a:rPr lang="en-US" altLang="zh-CN" dirty="0">
                <a:latin typeface="微软雅黑" panose="020B0503020204020204" pitchFamily="34" charset="-122"/>
                <a:ea typeface="微软雅黑" panose="020B0503020204020204" pitchFamily="34" charset="-122"/>
              </a:rPr>
              <a:t>2 20</a:t>
            </a:r>
            <a:r>
              <a:rPr lang="zh-CN" altLang="en-US" dirty="0">
                <a:latin typeface="微软雅黑" panose="020B0503020204020204" pitchFamily="34" charset="-122"/>
                <a:ea typeface="微软雅黑" panose="020B0503020204020204" pitchFamily="34" charset="-122"/>
              </a:rPr>
              <a:t>个基站图，起始城市结点</a:t>
            </a:r>
            <a:r>
              <a:rPr lang="en-US" altLang="zh-CN" dirty="0">
                <a:latin typeface="微软雅黑" panose="020B0503020204020204" pitchFamily="34" charset="-122"/>
                <a:ea typeface="微软雅黑" panose="020B0503020204020204" pitchFamily="34" charset="-122"/>
              </a:rPr>
              <a:t>20</a:t>
            </a:r>
          </a:p>
          <a:p>
            <a:pPr marL="800100" lvl="1" indent="-342900">
              <a:lnSpc>
                <a:spcPct val="100000"/>
              </a:lnSpc>
              <a:spcBef>
                <a:spcPts val="600"/>
              </a:spcBef>
              <a:buClr>
                <a:srgbClr val="FF0000"/>
              </a:buClr>
              <a:buSzPct val="80000"/>
              <a:buFont typeface="Wingdings" panose="05000000000000000000" pitchFamily="2" charset="2"/>
              <a:buChar char="n"/>
              <a:defRPr/>
            </a:pPr>
            <a:endParaRPr lang="zh-CN" altLang="en-US" dirty="0">
              <a:latin typeface="微软雅黑" panose="020B0503020204020204" pitchFamily="34" charset="-122"/>
              <a:ea typeface="微软雅黑" panose="020B0503020204020204" pitchFamily="34" charset="-122"/>
            </a:endParaRPr>
          </a:p>
          <a:p>
            <a:pPr marL="342900" lvl="1" indent="-342900">
              <a:lnSpc>
                <a:spcPct val="125000"/>
              </a:lnSpc>
              <a:spcBef>
                <a:spcPts val="600"/>
              </a:spcBef>
              <a:buSzPct val="100000"/>
              <a:buFont typeface="Wingdings" panose="05000000000000000000" pitchFamily="2" charset="2"/>
              <a:buChar char="l"/>
              <a:defRPr/>
            </a:pPr>
            <a:r>
              <a:rPr lang="zh-CN" altLang="en-US" dirty="0">
                <a:latin typeface="微软雅黑" panose="020B0503020204020204" pitchFamily="34" charset="-122"/>
                <a:ea typeface="微软雅黑" panose="020B0503020204020204" pitchFamily="34" charset="-122"/>
              </a:rPr>
              <a:t>说明</a:t>
            </a:r>
          </a:p>
          <a:p>
            <a:pPr marL="800100" lvl="1" indent="-342900">
              <a:lnSpc>
                <a:spcPct val="125000"/>
              </a:lnSpc>
              <a:spcBef>
                <a:spcPts val="600"/>
              </a:spcBef>
              <a:buClr>
                <a:srgbClr val="FF0000"/>
              </a:buClr>
              <a:buSzPct val="80000"/>
              <a:buFont typeface="Wingdings" panose="05000000000000000000" pitchFamily="2" charset="2"/>
              <a:buChar char="n"/>
              <a:defRPr/>
            </a:pPr>
            <a:r>
              <a:rPr lang="zh-CN" altLang="en-US" dirty="0">
                <a:latin typeface="微软雅黑" panose="020B0503020204020204" pitchFamily="34" charset="-122"/>
                <a:ea typeface="微软雅黑" panose="020B0503020204020204" pitchFamily="34" charset="-122"/>
              </a:rPr>
              <a:t>图中顶点数目为</a:t>
            </a:r>
            <a:r>
              <a:rPr lang="en-US" altLang="zh-CN" dirty="0">
                <a:latin typeface="微软雅黑" panose="020B0503020204020204" pitchFamily="34" charset="-122"/>
                <a:ea typeface="微软雅黑" panose="020B0503020204020204" pitchFamily="34" charset="-122"/>
              </a:rPr>
              <a:t>&gt;22</a:t>
            </a:r>
            <a:r>
              <a:rPr lang="zh-CN" altLang="en-US" dirty="0">
                <a:latin typeface="微软雅黑" panose="020B0503020204020204" pitchFamily="34" charset="-122"/>
                <a:ea typeface="微软雅黑" panose="020B0503020204020204" pitchFamily="34" charset="-122"/>
              </a:rPr>
              <a:t>个基站时，可能导致：回溯法运行时间较长，或分支限界法占用内存空间过多，无法求出最终解，故不考虑顶点数目过多的图</a:t>
            </a:r>
            <a:endParaRPr lang="en-US" altLang="zh-CN" dirty="0">
              <a:latin typeface="微软雅黑" panose="020B0503020204020204" pitchFamily="34" charset="-122"/>
              <a:ea typeface="微软雅黑" panose="020B0503020204020204" pitchFamily="34" charset="-122"/>
            </a:endParaRPr>
          </a:p>
          <a:p>
            <a:pPr>
              <a:buFont typeface="Wingdings" pitchFamily="2" charset="2"/>
              <a:buNone/>
            </a:pPr>
            <a:endParaRPr lang="en-US" altLang="zh-CN" dirty="0"/>
          </a:p>
        </p:txBody>
      </p:sp>
    </p:spTree>
    <p:extLst>
      <p:ext uri="{BB962C8B-B14F-4D97-AF65-F5344CB8AC3E}">
        <p14:creationId xmlns:p14="http://schemas.microsoft.com/office/powerpoint/2010/main" val="365889084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2293</TotalTime>
  <Words>1980</Words>
  <Application>Microsoft Office PowerPoint</Application>
  <PresentationFormat>宽屏</PresentationFormat>
  <Paragraphs>395</Paragraphs>
  <Slides>25</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25</vt:i4>
      </vt:variant>
    </vt:vector>
  </HeadingPairs>
  <TitlesOfParts>
    <vt:vector size="37" baseType="lpstr">
      <vt:lpstr>等线</vt:lpstr>
      <vt:lpstr>黑体</vt:lpstr>
      <vt:lpstr>微软雅黑</vt:lpstr>
      <vt:lpstr>微软雅黑 Light</vt:lpstr>
      <vt:lpstr>Arial</vt:lpstr>
      <vt:lpstr>Arial Black</vt:lpstr>
      <vt:lpstr>Cambria Math</vt:lpstr>
      <vt:lpstr>Times New Roman</vt:lpstr>
      <vt:lpstr>Wingdings</vt:lpstr>
      <vt:lpstr>Office 主题​​</vt:lpstr>
      <vt:lpstr>包装程序外壳对象</vt:lpstr>
      <vt:lpstr>工作表</vt:lpstr>
      <vt:lpstr>PowerPoint 演示文稿</vt:lpstr>
      <vt:lpstr>实验内容 </vt:lpstr>
      <vt:lpstr>作业1 旅行商问题</vt:lpstr>
      <vt:lpstr>PowerPoint 演示文稿</vt:lpstr>
      <vt:lpstr>旅行商问题</vt:lpstr>
      <vt:lpstr>PowerPoint 演示文稿</vt:lpstr>
      <vt:lpstr>PowerPoint 演示文稿</vt:lpstr>
      <vt:lpstr>PowerPoint 演示文稿</vt:lpstr>
      <vt:lpstr>作业1 旅行商问题</vt:lpstr>
      <vt:lpstr>要求</vt:lpstr>
      <vt:lpstr>PowerPoint 演示文稿</vt:lpstr>
      <vt:lpstr>注意</vt:lpstr>
      <vt:lpstr>作业2 图的m着色问题</vt:lpstr>
      <vt:lpstr>PowerPoint 演示文稿</vt:lpstr>
      <vt:lpstr>PowerPoint 演示文稿</vt:lpstr>
      <vt:lpstr>PowerPoint 演示文稿</vt:lpstr>
      <vt:lpstr>图的m着色问题</vt:lpstr>
      <vt:lpstr>要求</vt:lpstr>
      <vt:lpstr>【略】作业3 n皇后问题</vt:lpstr>
      <vt:lpstr>作业3 n皇后问题</vt:lpstr>
      <vt:lpstr>作业1 n皇后问题</vt:lpstr>
      <vt:lpstr>作业3 n皇后问题</vt:lpstr>
      <vt:lpstr>对数据&lt;n, lgn, lgt(n)&gt;的线性回归分析</vt:lpstr>
      <vt:lpstr>注意事项</vt:lpstr>
      <vt:lpstr>作业提交要求</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yuany.jin@qq.com</dc:creator>
  <cp:lastModifiedBy>13910702762@139.com</cp:lastModifiedBy>
  <cp:revision>222</cp:revision>
  <dcterms:created xsi:type="dcterms:W3CDTF">2020-08-02T02:26:56Z</dcterms:created>
  <dcterms:modified xsi:type="dcterms:W3CDTF">2021-12-31T02:13:53Z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(3)WTO7C9baZzDbS0LftwhCNaf4KbALkAuoAV2/eqDf7I9yHB/sMnmzRhyHkY/wS0jjuwz/++2I
+LWZvrsU6rVrYt+FllzPrbcGsr8176fF30pVLrqeI7HIUmpcYk6cJqGp2V8Oz7oycScpBhrc
IOjrlrgYw8uXpymGbaGACNbuCm5ENH6Rf4hJw/cTu6QfFnhQucmDjXUPpqdD1Pos7Boj+/4Y
WvkTs8HsvDiPMmMOvf</vt:lpwstr>
  </property>
  <property fmtid="{D5CDD505-2E9C-101B-9397-08002B2CF9AE}" pid="3" name="_2015_ms_pID_7253431">
    <vt:lpwstr>T3p19IP8cmpr0wv+srjxM7EIe3MEihhiaFRvw3s/DVtoXMM6AfrnI4
EmYSzFV3Hp15kAuCbTam9m7LGMLLXAvC6meBacdg9I8+LMvcBiTWS0GwxYE9XISF+vOfd7+r
qJTEyfPUM1lygwV/VDWHxnY46IDAHn7FGJlyzD2N5XpUJMiHvv3Y1FA6sN0F5nUjCTMLQDMd
caxwLZFOS96yl+EVDDnF4JYMJQlyJhHFftwN</vt:lpwstr>
  </property>
  <property fmtid="{D5CDD505-2E9C-101B-9397-08002B2CF9AE}" pid="4" name="_readonly">
    <vt:lpwstr/>
  </property>
  <property fmtid="{D5CDD505-2E9C-101B-9397-08002B2CF9AE}" pid="5" name="_change">
    <vt:lpwstr/>
  </property>
  <property fmtid="{D5CDD505-2E9C-101B-9397-08002B2CF9AE}" pid="6" name="_full-control">
    <vt:lpwstr/>
  </property>
  <property fmtid="{D5CDD505-2E9C-101B-9397-08002B2CF9AE}" pid="7" name="sflag">
    <vt:lpwstr>1596699489</vt:lpwstr>
  </property>
  <property fmtid="{D5CDD505-2E9C-101B-9397-08002B2CF9AE}" pid="8" name="_2015_ms_pID_7253432">
    <vt:lpwstr>WKoF8OAs73Y+Mq8QfHMJILw=</vt:lpwstr>
  </property>
</Properties>
</file>